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3" r:id="rId1"/>
  </p:sldMasterIdLst>
  <p:notesMasterIdLst>
    <p:notesMasterId r:id="rId57"/>
  </p:notesMasterIdLst>
  <p:handoutMasterIdLst>
    <p:handoutMasterId r:id="rId58"/>
  </p:handoutMasterIdLst>
  <p:sldIdLst>
    <p:sldId id="2416" r:id="rId2"/>
    <p:sldId id="2412" r:id="rId3"/>
    <p:sldId id="2531" r:id="rId4"/>
    <p:sldId id="2414" r:id="rId5"/>
    <p:sldId id="2417" r:id="rId6"/>
    <p:sldId id="2321" r:id="rId7"/>
    <p:sldId id="2315" r:id="rId8"/>
    <p:sldId id="2513" r:id="rId9"/>
    <p:sldId id="2514" r:id="rId10"/>
    <p:sldId id="2326" r:id="rId11"/>
    <p:sldId id="2383" r:id="rId12"/>
    <p:sldId id="2384" r:id="rId13"/>
    <p:sldId id="2504" r:id="rId14"/>
    <p:sldId id="2509" r:id="rId15"/>
    <p:sldId id="2505" r:id="rId16"/>
    <p:sldId id="2508" r:id="rId17"/>
    <p:sldId id="2532" r:id="rId18"/>
    <p:sldId id="2533" r:id="rId19"/>
    <p:sldId id="2510" r:id="rId20"/>
    <p:sldId id="2420" r:id="rId21"/>
    <p:sldId id="2344" r:id="rId22"/>
    <p:sldId id="2345" r:id="rId23"/>
    <p:sldId id="2346" r:id="rId24"/>
    <p:sldId id="2347" r:id="rId25"/>
    <p:sldId id="2348" r:id="rId26"/>
    <p:sldId id="2349" r:id="rId27"/>
    <p:sldId id="2421" r:id="rId28"/>
    <p:sldId id="2511" r:id="rId29"/>
    <p:sldId id="2426" r:id="rId30"/>
    <p:sldId id="2274" r:id="rId31"/>
    <p:sldId id="2515" r:id="rId32"/>
    <p:sldId id="2516" r:id="rId33"/>
    <p:sldId id="2523" r:id="rId34"/>
    <p:sldId id="2524" r:id="rId35"/>
    <p:sldId id="2519" r:id="rId36"/>
    <p:sldId id="2520" r:id="rId37"/>
    <p:sldId id="2521" r:id="rId38"/>
    <p:sldId id="2522" r:id="rId39"/>
    <p:sldId id="2279" r:id="rId40"/>
    <p:sldId id="2503" r:id="rId41"/>
    <p:sldId id="2534" r:id="rId42"/>
    <p:sldId id="2423" r:id="rId43"/>
    <p:sldId id="2429" r:id="rId44"/>
    <p:sldId id="2493" r:id="rId45"/>
    <p:sldId id="2494" r:id="rId46"/>
    <p:sldId id="2529" r:id="rId47"/>
    <p:sldId id="2527" r:id="rId48"/>
    <p:sldId id="2528" r:id="rId49"/>
    <p:sldId id="2535" r:id="rId50"/>
    <p:sldId id="2537" r:id="rId51"/>
    <p:sldId id="2496" r:id="rId52"/>
    <p:sldId id="2498" r:id="rId53"/>
    <p:sldId id="2538" r:id="rId54"/>
    <p:sldId id="2525" r:id="rId55"/>
    <p:sldId id="2526" r:id="rId56"/>
  </p:sldIdLst>
  <p:sldSz cx="9144000" cy="6858000" type="screen4x3"/>
  <p:notesSz cx="7315200" cy="9601200"/>
  <p:embeddedFontLst>
    <p:embeddedFont>
      <p:font typeface="ＭＳ Ｐゴシック" panose="020B0604020202020204" charset="-128"/>
      <p:regular r:id="rId59"/>
    </p:embeddedFont>
    <p:embeddedFont>
      <p:font typeface="Constantia" panose="02030602050306030303" pitchFamily="18" charset="0"/>
      <p:regular r:id="rId60"/>
      <p:bold r:id="rId61"/>
      <p:italic r:id="rId62"/>
      <p:boldItalic r:id="rId63"/>
    </p:embeddedFont>
    <p:embeddedFont>
      <p:font typeface="Tahoma" panose="020B0604030504040204" pitchFamily="34" charset="0"/>
      <p:regular r:id="rId64"/>
      <p:bold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alibri Light" panose="020F0302020204030204" pitchFamily="34" charset="0"/>
      <p:regular r:id="rId70"/>
      <p:italic r:id="rId71"/>
    </p:embeddedFont>
    <p:embeddedFont>
      <p:font typeface="ＭＳ Ｐ明朝" panose="020B0604020202020204" charset="-128"/>
      <p:regular r:id="rId72"/>
    </p:embeddedFont>
  </p:embeddedFontLst>
  <p:custDataLst>
    <p:tags r:id="rId73"/>
  </p:custDataLst>
  <p:defaultTextStyle>
    <a:defPPr>
      <a:defRPr lang="ja-JP"/>
    </a:defPPr>
    <a:lvl1pPr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996633"/>
    <a:srgbClr val="990033"/>
    <a:srgbClr val="663300"/>
    <a:srgbClr val="000099"/>
    <a:srgbClr val="99FFCC"/>
    <a:srgbClr val="14663B"/>
    <a:srgbClr val="097542"/>
    <a:srgbClr val="085823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610" autoAdjust="0"/>
  </p:normalViewPr>
  <p:slideViewPr>
    <p:cSldViewPr>
      <p:cViewPr varScale="1">
        <p:scale>
          <a:sx n="106" d="100"/>
          <a:sy n="106" d="100"/>
        </p:scale>
        <p:origin x="1824" y="114"/>
      </p:cViewPr>
      <p:guideLst>
        <p:guide orient="horz" pos="2112"/>
        <p:guide pos="12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938"/>
    </p:cViewPr>
  </p:sorterViewPr>
  <p:notesViewPr>
    <p:cSldViewPr>
      <p:cViewPr>
        <p:scale>
          <a:sx n="150" d="100"/>
          <a:sy n="150" d="100"/>
        </p:scale>
        <p:origin x="1212" y="-253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66" Type="http://schemas.openxmlformats.org/officeDocument/2006/relationships/font" Target="fonts/font8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7D86EF-2D62-44C6-B66B-D0BCD8B5415C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1E75B28-AB85-4D5B-99BF-27A392F181BC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  <a:effectLst/>
            </a:rPr>
            <a:t>1. </a:t>
          </a:r>
          <a:r>
            <a:rPr lang="id-ID" b="0" dirty="0" smtClean="0">
              <a:solidFill>
                <a:schemeClr val="tx1"/>
              </a:solidFill>
              <a:effectLst/>
            </a:rPr>
            <a:t>Pengantar Penelitian</a:t>
          </a:r>
          <a:endParaRPr lang="en-US" b="0" dirty="0">
            <a:solidFill>
              <a:schemeClr val="tx1"/>
            </a:solidFill>
            <a:effectLst/>
          </a:endParaRPr>
        </a:p>
      </dgm:t>
    </dgm:pt>
    <dgm:pt modelId="{DFFFE710-2B7D-4EE5-8422-2CA958DD2836}" type="parTrans" cxnId="{BA346185-E011-4D15-8749-77EBDF9A77E4}">
      <dgm:prSet/>
      <dgm:spPr/>
      <dgm:t>
        <a:bodyPr/>
        <a:lstStyle/>
        <a:p>
          <a:endParaRPr lang="en-US"/>
        </a:p>
      </dgm:t>
    </dgm:pt>
    <dgm:pt modelId="{5EE00A65-C21A-4C65-9FFE-7C072A098420}" type="sibTrans" cxnId="{BA346185-E011-4D15-8749-77EBDF9A77E4}">
      <dgm:prSet/>
      <dgm:spPr/>
      <dgm:t>
        <a:bodyPr/>
        <a:lstStyle/>
        <a:p>
          <a:endParaRPr lang="en-US"/>
        </a:p>
      </dgm:t>
    </dgm:pt>
    <dgm:pt modelId="{5ABA629F-5ACA-4CB0-852E-36507611C0B2}">
      <dgm:prSet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2. </a:t>
          </a:r>
          <a:r>
            <a:rPr lang="en-US" b="0" dirty="0" err="1" smtClean="0">
              <a:solidFill>
                <a:schemeClr val="tx1"/>
              </a:solidFill>
            </a:rPr>
            <a:t>Tahapan</a:t>
          </a:r>
          <a:r>
            <a:rPr lang="en-US" b="0" dirty="0" smtClean="0">
              <a:solidFill>
                <a:schemeClr val="tx1"/>
              </a:solidFill>
            </a:rPr>
            <a:t> </a:t>
          </a:r>
          <a:r>
            <a:rPr lang="en-US" b="0" dirty="0" err="1" smtClean="0">
              <a:solidFill>
                <a:schemeClr val="tx1"/>
              </a:solidFill>
            </a:rPr>
            <a:t>Penelitian</a:t>
          </a:r>
          <a:endParaRPr lang="en-US" b="0" dirty="0">
            <a:solidFill>
              <a:schemeClr val="tx1"/>
            </a:solidFill>
          </a:endParaRPr>
        </a:p>
      </dgm:t>
    </dgm:pt>
    <dgm:pt modelId="{F3E6C27E-9AE1-416E-AA30-16DAF43C395D}" type="parTrans" cxnId="{F3E6976B-C3C7-4A62-B896-A9FD224FBF7C}">
      <dgm:prSet/>
      <dgm:spPr/>
      <dgm:t>
        <a:bodyPr/>
        <a:lstStyle/>
        <a:p>
          <a:endParaRPr lang="id-ID"/>
        </a:p>
      </dgm:t>
    </dgm:pt>
    <dgm:pt modelId="{9DBB2C32-27B7-462E-A2E1-D859B61C444E}" type="sibTrans" cxnId="{F3E6976B-C3C7-4A62-B896-A9FD224FBF7C}">
      <dgm:prSet/>
      <dgm:spPr/>
      <dgm:t>
        <a:bodyPr/>
        <a:lstStyle/>
        <a:p>
          <a:endParaRPr lang="id-ID"/>
        </a:p>
      </dgm:t>
    </dgm:pt>
    <dgm:pt modelId="{E6AD5E5A-494C-4B2C-B964-BCF6B1A23883}">
      <dgm:prSet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3. Literature Review</a:t>
          </a:r>
          <a:endParaRPr lang="en-US" b="1" dirty="0">
            <a:solidFill>
              <a:schemeClr val="tx1"/>
            </a:solidFill>
          </a:endParaRPr>
        </a:p>
      </dgm:t>
    </dgm:pt>
    <dgm:pt modelId="{0F790713-4237-433A-8611-B0EA4EE639FF}" type="parTrans" cxnId="{38EEAE81-A3A2-4A39-A75F-72F1124BECF5}">
      <dgm:prSet/>
      <dgm:spPr/>
      <dgm:t>
        <a:bodyPr/>
        <a:lstStyle/>
        <a:p>
          <a:endParaRPr lang="id-ID"/>
        </a:p>
      </dgm:t>
    </dgm:pt>
    <dgm:pt modelId="{DB194F82-9C0F-4155-888B-04752AD0EED8}" type="sibTrans" cxnId="{38EEAE81-A3A2-4A39-A75F-72F1124BECF5}">
      <dgm:prSet/>
      <dgm:spPr/>
      <dgm:t>
        <a:bodyPr/>
        <a:lstStyle/>
        <a:p>
          <a:endParaRPr lang="id-ID"/>
        </a:p>
      </dgm:t>
    </dgm:pt>
    <dgm:pt modelId="{13C7DB5F-04EB-475B-983A-55E668C397BC}">
      <dgm:prSet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4. </a:t>
          </a:r>
          <a:r>
            <a:rPr lang="en-US" b="0" dirty="0" err="1" smtClean="0">
              <a:solidFill>
                <a:schemeClr val="tx1"/>
              </a:solidFill>
            </a:rPr>
            <a:t>Penulisan</a:t>
          </a:r>
          <a:r>
            <a:rPr lang="en-US" b="0" dirty="0" smtClean="0">
              <a:solidFill>
                <a:schemeClr val="tx1"/>
              </a:solidFill>
            </a:rPr>
            <a:t> </a:t>
          </a:r>
          <a:r>
            <a:rPr lang="en-US" b="0" dirty="0" err="1" smtClean="0">
              <a:solidFill>
                <a:schemeClr val="tx1"/>
              </a:solidFill>
            </a:rPr>
            <a:t>Ilmiah</a:t>
          </a:r>
          <a:r>
            <a:rPr lang="en-US" b="0" dirty="0" smtClean="0">
              <a:solidFill>
                <a:schemeClr val="tx1"/>
              </a:solidFill>
            </a:rPr>
            <a:t> </a:t>
          </a:r>
          <a:r>
            <a:rPr lang="en-US" b="0" dirty="0" err="1" smtClean="0">
              <a:solidFill>
                <a:schemeClr val="tx1"/>
              </a:solidFill>
            </a:rPr>
            <a:t>dan</a:t>
          </a:r>
          <a:r>
            <a:rPr lang="en-US" b="0" dirty="0" smtClean="0">
              <a:solidFill>
                <a:schemeClr val="tx1"/>
              </a:solidFill>
            </a:rPr>
            <a:t> </a:t>
          </a:r>
          <a:r>
            <a:rPr lang="en-US" b="0" dirty="0" err="1" smtClean="0">
              <a:solidFill>
                <a:schemeClr val="tx1"/>
              </a:solidFill>
            </a:rPr>
            <a:t>Publikasi</a:t>
          </a:r>
          <a:r>
            <a:rPr lang="en-US" b="0" dirty="0" smtClean="0">
              <a:solidFill>
                <a:schemeClr val="tx1"/>
              </a:solidFill>
            </a:rPr>
            <a:t> </a:t>
          </a:r>
          <a:r>
            <a:rPr lang="en-US" b="0" dirty="0" err="1" smtClean="0">
              <a:solidFill>
                <a:schemeClr val="tx1"/>
              </a:solidFill>
            </a:rPr>
            <a:t>Penelitian</a:t>
          </a:r>
          <a:endParaRPr lang="id-ID" b="0" i="1" dirty="0">
            <a:solidFill>
              <a:schemeClr val="tx1"/>
            </a:solidFill>
          </a:endParaRPr>
        </a:p>
      </dgm:t>
    </dgm:pt>
    <dgm:pt modelId="{746EE1F1-EAA0-4762-9295-012CEE423930}" type="parTrans" cxnId="{B1A68F55-CC5C-444C-8F19-BA640397F8B2}">
      <dgm:prSet/>
      <dgm:spPr/>
      <dgm:t>
        <a:bodyPr/>
        <a:lstStyle/>
        <a:p>
          <a:endParaRPr lang="id-ID"/>
        </a:p>
      </dgm:t>
    </dgm:pt>
    <dgm:pt modelId="{C81F0F70-70E7-412E-A3A6-5FC15B6ECAAC}" type="sibTrans" cxnId="{B1A68F55-CC5C-444C-8F19-BA640397F8B2}">
      <dgm:prSet/>
      <dgm:spPr/>
      <dgm:t>
        <a:bodyPr/>
        <a:lstStyle/>
        <a:p>
          <a:endParaRPr lang="id-ID"/>
        </a:p>
      </dgm:t>
    </dgm:pt>
    <dgm:pt modelId="{0456BA7D-991F-4896-9456-C4D6351A3831}">
      <dgm:prSet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5. Systematic Literature Review (SLR)</a:t>
          </a:r>
          <a:endParaRPr lang="en-US" b="0" dirty="0">
            <a:solidFill>
              <a:schemeClr val="tx1"/>
            </a:solidFill>
          </a:endParaRPr>
        </a:p>
      </dgm:t>
    </dgm:pt>
    <dgm:pt modelId="{887F28E8-7285-425E-BDBB-98D450343A84}" type="parTrans" cxnId="{D0752EE4-2582-4A48-B75A-30E270DEAF86}">
      <dgm:prSet/>
      <dgm:spPr/>
      <dgm:t>
        <a:bodyPr/>
        <a:lstStyle/>
        <a:p>
          <a:endParaRPr lang="id-ID"/>
        </a:p>
      </dgm:t>
    </dgm:pt>
    <dgm:pt modelId="{5FBF904B-1344-48E2-A20E-3FBF9BD4A004}" type="sibTrans" cxnId="{D0752EE4-2582-4A48-B75A-30E270DEAF86}">
      <dgm:prSet/>
      <dgm:spPr/>
      <dgm:t>
        <a:bodyPr/>
        <a:lstStyle/>
        <a:p>
          <a:endParaRPr lang="id-ID"/>
        </a:p>
      </dgm:t>
    </dgm:pt>
    <dgm:pt modelId="{D385DD73-CD43-4171-BCE4-C9E0319250BB}">
      <dgm:prSet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6. </a:t>
          </a:r>
          <a:r>
            <a:rPr lang="en-US" b="0" dirty="0" err="1" smtClean="0">
              <a:solidFill>
                <a:schemeClr val="tx1"/>
              </a:solidFill>
            </a:rPr>
            <a:t>Pembimbingan</a:t>
          </a:r>
          <a:r>
            <a:rPr lang="en-US" b="0" dirty="0" smtClean="0">
              <a:solidFill>
                <a:schemeClr val="tx1"/>
              </a:solidFill>
            </a:rPr>
            <a:t> </a:t>
          </a:r>
          <a:r>
            <a:rPr lang="en-US" b="0" dirty="0" err="1" smtClean="0">
              <a:solidFill>
                <a:schemeClr val="tx1"/>
              </a:solidFill>
            </a:rPr>
            <a:t>dan</a:t>
          </a:r>
          <a:r>
            <a:rPr lang="en-US" b="0" dirty="0" smtClean="0">
              <a:solidFill>
                <a:schemeClr val="tx1"/>
              </a:solidFill>
            </a:rPr>
            <a:t> </a:t>
          </a:r>
          <a:r>
            <a:rPr lang="en-US" b="0" dirty="0" err="1" smtClean="0">
              <a:solidFill>
                <a:schemeClr val="tx1"/>
              </a:solidFill>
            </a:rPr>
            <a:t>Presentasi</a:t>
          </a:r>
          <a:r>
            <a:rPr lang="en-US" b="0" dirty="0" smtClean="0">
              <a:solidFill>
                <a:schemeClr val="tx1"/>
              </a:solidFill>
            </a:rPr>
            <a:t> </a:t>
          </a:r>
          <a:r>
            <a:rPr lang="en-US" b="0" dirty="0" err="1" smtClean="0">
              <a:solidFill>
                <a:schemeClr val="tx1"/>
              </a:solidFill>
            </a:rPr>
            <a:t>Penelitian</a:t>
          </a:r>
          <a:endParaRPr lang="en-US" b="0" dirty="0">
            <a:solidFill>
              <a:schemeClr val="tx1"/>
            </a:solidFill>
          </a:endParaRPr>
        </a:p>
      </dgm:t>
    </dgm:pt>
    <dgm:pt modelId="{A32F877D-796E-4468-8F30-54246868CF79}" type="parTrans" cxnId="{BA6C0385-0E76-4C17-9678-7E9C465A3A44}">
      <dgm:prSet/>
      <dgm:spPr/>
      <dgm:t>
        <a:bodyPr/>
        <a:lstStyle/>
        <a:p>
          <a:endParaRPr lang="id-ID"/>
        </a:p>
      </dgm:t>
    </dgm:pt>
    <dgm:pt modelId="{A8CA130C-6714-4C20-80BA-43D3C00D6B6F}" type="sibTrans" cxnId="{BA6C0385-0E76-4C17-9678-7E9C465A3A44}">
      <dgm:prSet/>
      <dgm:spPr/>
      <dgm:t>
        <a:bodyPr/>
        <a:lstStyle/>
        <a:p>
          <a:endParaRPr lang="id-ID"/>
        </a:p>
      </dgm:t>
    </dgm:pt>
    <dgm:pt modelId="{B7FA4153-5FAB-4ABD-9543-2EDE3A3A6DE1}" type="pres">
      <dgm:prSet presAssocID="{B07D86EF-2D62-44C6-B66B-D0BCD8B5415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507BAF8-5B4A-447C-ABB5-C52C4CEF29D4}" type="pres">
      <dgm:prSet presAssocID="{B07D86EF-2D62-44C6-B66B-D0BCD8B5415C}" presName="Name1" presStyleCnt="0"/>
      <dgm:spPr/>
    </dgm:pt>
    <dgm:pt modelId="{FBB0DBA0-904F-4732-B5FC-F9A81C3FB897}" type="pres">
      <dgm:prSet presAssocID="{B07D86EF-2D62-44C6-B66B-D0BCD8B5415C}" presName="cycle" presStyleCnt="0"/>
      <dgm:spPr/>
    </dgm:pt>
    <dgm:pt modelId="{06DCD9DD-7CB6-4A26-A4DA-C66898499B46}" type="pres">
      <dgm:prSet presAssocID="{B07D86EF-2D62-44C6-B66B-D0BCD8B5415C}" presName="srcNode" presStyleLbl="node1" presStyleIdx="0" presStyleCnt="6"/>
      <dgm:spPr/>
    </dgm:pt>
    <dgm:pt modelId="{F2668C33-3775-45F7-8B1C-53CD547A9962}" type="pres">
      <dgm:prSet presAssocID="{B07D86EF-2D62-44C6-B66B-D0BCD8B5415C}" presName="conn" presStyleLbl="parChTrans1D2" presStyleIdx="0" presStyleCnt="1"/>
      <dgm:spPr/>
      <dgm:t>
        <a:bodyPr/>
        <a:lstStyle/>
        <a:p>
          <a:endParaRPr lang="en-US"/>
        </a:p>
      </dgm:t>
    </dgm:pt>
    <dgm:pt modelId="{DF2A2467-01F5-4720-84E2-9FFC6ACFFD99}" type="pres">
      <dgm:prSet presAssocID="{B07D86EF-2D62-44C6-B66B-D0BCD8B5415C}" presName="extraNode" presStyleLbl="node1" presStyleIdx="0" presStyleCnt="6"/>
      <dgm:spPr/>
    </dgm:pt>
    <dgm:pt modelId="{E98A4464-3594-4859-B4E1-8FD459CAE4C7}" type="pres">
      <dgm:prSet presAssocID="{B07D86EF-2D62-44C6-B66B-D0BCD8B5415C}" presName="dstNode" presStyleLbl="node1" presStyleIdx="0" presStyleCnt="6"/>
      <dgm:spPr/>
    </dgm:pt>
    <dgm:pt modelId="{C95AE1C9-6883-41D7-BFBF-96D36DF01284}" type="pres">
      <dgm:prSet presAssocID="{61E75B28-AB85-4D5B-99BF-27A392F181BC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2A2194-AD0F-40FB-B76E-84EC5EEF1804}" type="pres">
      <dgm:prSet presAssocID="{61E75B28-AB85-4D5B-99BF-27A392F181BC}" presName="accent_1" presStyleCnt="0"/>
      <dgm:spPr/>
    </dgm:pt>
    <dgm:pt modelId="{6A4F07D3-5ED9-4760-BDA4-B572E595E3B3}" type="pres">
      <dgm:prSet presAssocID="{61E75B28-AB85-4D5B-99BF-27A392F181BC}" presName="accentRepeatNode" presStyleLbl="solidFgAcc1" presStyleIdx="0" presStyleCnt="6"/>
      <dgm:spPr/>
    </dgm:pt>
    <dgm:pt modelId="{A46F6442-9543-402D-9D72-6CD69DA9E324}" type="pres">
      <dgm:prSet presAssocID="{5ABA629F-5ACA-4CB0-852E-36507611C0B2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A3CC3EC-20F6-4AB8-8CC2-5AE0F4BC6A52}" type="pres">
      <dgm:prSet presAssocID="{5ABA629F-5ACA-4CB0-852E-36507611C0B2}" presName="accent_2" presStyleCnt="0"/>
      <dgm:spPr/>
    </dgm:pt>
    <dgm:pt modelId="{745C97B3-5596-4939-A084-551783CA53DD}" type="pres">
      <dgm:prSet presAssocID="{5ABA629F-5ACA-4CB0-852E-36507611C0B2}" presName="accentRepeatNode" presStyleLbl="solidFgAcc1" presStyleIdx="1" presStyleCnt="6"/>
      <dgm:spPr/>
    </dgm:pt>
    <dgm:pt modelId="{55261763-0AEC-4D31-8136-12392D2D8CAC}" type="pres">
      <dgm:prSet presAssocID="{E6AD5E5A-494C-4B2C-B964-BCF6B1A23883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2154989E-1859-49B5-9D2C-E6523DA4E475}" type="pres">
      <dgm:prSet presAssocID="{E6AD5E5A-494C-4B2C-B964-BCF6B1A23883}" presName="accent_3" presStyleCnt="0"/>
      <dgm:spPr/>
    </dgm:pt>
    <dgm:pt modelId="{3BB461CF-AE05-4EC3-83A9-BD1BBC1DF3F0}" type="pres">
      <dgm:prSet presAssocID="{E6AD5E5A-494C-4B2C-B964-BCF6B1A23883}" presName="accentRepeatNode" presStyleLbl="solidFgAcc1" presStyleIdx="2" presStyleCnt="6"/>
      <dgm:spPr/>
    </dgm:pt>
    <dgm:pt modelId="{37045537-A092-43CE-9489-E2363CE24285}" type="pres">
      <dgm:prSet presAssocID="{13C7DB5F-04EB-475B-983A-55E668C397BC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3F2D0488-EFAE-4289-9A49-0A883F0A5E47}" type="pres">
      <dgm:prSet presAssocID="{13C7DB5F-04EB-475B-983A-55E668C397BC}" presName="accent_4" presStyleCnt="0"/>
      <dgm:spPr/>
    </dgm:pt>
    <dgm:pt modelId="{F22447C9-6178-4BDF-AD93-D3C8B72968BB}" type="pres">
      <dgm:prSet presAssocID="{13C7DB5F-04EB-475B-983A-55E668C397BC}" presName="accentRepeatNode" presStyleLbl="solidFgAcc1" presStyleIdx="3" presStyleCnt="6"/>
      <dgm:spPr/>
    </dgm:pt>
    <dgm:pt modelId="{F8208DB3-772A-413C-9BE1-16529BF6F398}" type="pres">
      <dgm:prSet presAssocID="{0456BA7D-991F-4896-9456-C4D6351A3831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742B94E-CDAD-4DB6-8AE3-02B3263B75FE}" type="pres">
      <dgm:prSet presAssocID="{0456BA7D-991F-4896-9456-C4D6351A3831}" presName="accent_5" presStyleCnt="0"/>
      <dgm:spPr/>
    </dgm:pt>
    <dgm:pt modelId="{2FFBCD89-C349-420B-A154-252D9F74A287}" type="pres">
      <dgm:prSet presAssocID="{0456BA7D-991F-4896-9456-C4D6351A3831}" presName="accentRepeatNode" presStyleLbl="solidFgAcc1" presStyleIdx="4" presStyleCnt="6"/>
      <dgm:spPr/>
    </dgm:pt>
    <dgm:pt modelId="{DE8BBC9A-2AED-4E65-8D98-B344E92E5F79}" type="pres">
      <dgm:prSet presAssocID="{D385DD73-CD43-4171-BCE4-C9E0319250BB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B34327F-0CD2-4C8C-8AB1-83B9635AA843}" type="pres">
      <dgm:prSet presAssocID="{D385DD73-CD43-4171-BCE4-C9E0319250BB}" presName="accent_6" presStyleCnt="0"/>
      <dgm:spPr/>
    </dgm:pt>
    <dgm:pt modelId="{14679AA7-89A1-4991-9B88-549C5E85B9DA}" type="pres">
      <dgm:prSet presAssocID="{D385DD73-CD43-4171-BCE4-C9E0319250BB}" presName="accentRepeatNode" presStyleLbl="solidFgAcc1" presStyleIdx="5" presStyleCnt="6"/>
      <dgm:spPr/>
    </dgm:pt>
  </dgm:ptLst>
  <dgm:cxnLst>
    <dgm:cxn modelId="{ED3022B7-3F15-4F1B-B24E-24768F442A48}" type="presOf" srcId="{D385DD73-CD43-4171-BCE4-C9E0319250BB}" destId="{DE8BBC9A-2AED-4E65-8D98-B344E92E5F79}" srcOrd="0" destOrd="0" presId="urn:microsoft.com/office/officeart/2008/layout/VerticalCurvedList"/>
    <dgm:cxn modelId="{180521C5-96A1-453E-A55C-8AF852DC4016}" type="presOf" srcId="{13C7DB5F-04EB-475B-983A-55E668C397BC}" destId="{37045537-A092-43CE-9489-E2363CE24285}" srcOrd="0" destOrd="0" presId="urn:microsoft.com/office/officeart/2008/layout/VerticalCurvedList"/>
    <dgm:cxn modelId="{50DE4699-3152-497C-BD7C-F175CA03CA5F}" type="presOf" srcId="{5EE00A65-C21A-4C65-9FFE-7C072A098420}" destId="{F2668C33-3775-45F7-8B1C-53CD547A9962}" srcOrd="0" destOrd="0" presId="urn:microsoft.com/office/officeart/2008/layout/VerticalCurvedList"/>
    <dgm:cxn modelId="{3595EC5A-8F4C-41DE-BD12-5420885F8C7D}" type="presOf" srcId="{61E75B28-AB85-4D5B-99BF-27A392F181BC}" destId="{C95AE1C9-6883-41D7-BFBF-96D36DF01284}" srcOrd="0" destOrd="0" presId="urn:microsoft.com/office/officeart/2008/layout/VerticalCurvedList"/>
    <dgm:cxn modelId="{1F172B7E-37EF-4668-91B1-B2C15A5A8FE8}" type="presOf" srcId="{0456BA7D-991F-4896-9456-C4D6351A3831}" destId="{F8208DB3-772A-413C-9BE1-16529BF6F398}" srcOrd="0" destOrd="0" presId="urn:microsoft.com/office/officeart/2008/layout/VerticalCurvedList"/>
    <dgm:cxn modelId="{A0B04600-F12A-44E0-9641-DC892D9F6184}" type="presOf" srcId="{5ABA629F-5ACA-4CB0-852E-36507611C0B2}" destId="{A46F6442-9543-402D-9D72-6CD69DA9E324}" srcOrd="0" destOrd="0" presId="urn:microsoft.com/office/officeart/2008/layout/VerticalCurvedList"/>
    <dgm:cxn modelId="{D0752EE4-2582-4A48-B75A-30E270DEAF86}" srcId="{B07D86EF-2D62-44C6-B66B-D0BCD8B5415C}" destId="{0456BA7D-991F-4896-9456-C4D6351A3831}" srcOrd="4" destOrd="0" parTransId="{887F28E8-7285-425E-BDBB-98D450343A84}" sibTransId="{5FBF904B-1344-48E2-A20E-3FBF9BD4A004}"/>
    <dgm:cxn modelId="{63B28B74-89D2-4A28-AA88-057665FBAF3A}" type="presOf" srcId="{B07D86EF-2D62-44C6-B66B-D0BCD8B5415C}" destId="{B7FA4153-5FAB-4ABD-9543-2EDE3A3A6DE1}" srcOrd="0" destOrd="0" presId="urn:microsoft.com/office/officeart/2008/layout/VerticalCurvedList"/>
    <dgm:cxn modelId="{BA6C0385-0E76-4C17-9678-7E9C465A3A44}" srcId="{B07D86EF-2D62-44C6-B66B-D0BCD8B5415C}" destId="{D385DD73-CD43-4171-BCE4-C9E0319250BB}" srcOrd="5" destOrd="0" parTransId="{A32F877D-796E-4468-8F30-54246868CF79}" sibTransId="{A8CA130C-6714-4C20-80BA-43D3C00D6B6F}"/>
    <dgm:cxn modelId="{38EEAE81-A3A2-4A39-A75F-72F1124BECF5}" srcId="{B07D86EF-2D62-44C6-B66B-D0BCD8B5415C}" destId="{E6AD5E5A-494C-4B2C-B964-BCF6B1A23883}" srcOrd="2" destOrd="0" parTransId="{0F790713-4237-433A-8611-B0EA4EE639FF}" sibTransId="{DB194F82-9C0F-4155-888B-04752AD0EED8}"/>
    <dgm:cxn modelId="{F3E6976B-C3C7-4A62-B896-A9FD224FBF7C}" srcId="{B07D86EF-2D62-44C6-B66B-D0BCD8B5415C}" destId="{5ABA629F-5ACA-4CB0-852E-36507611C0B2}" srcOrd="1" destOrd="0" parTransId="{F3E6C27E-9AE1-416E-AA30-16DAF43C395D}" sibTransId="{9DBB2C32-27B7-462E-A2E1-D859B61C444E}"/>
    <dgm:cxn modelId="{BA346185-E011-4D15-8749-77EBDF9A77E4}" srcId="{B07D86EF-2D62-44C6-B66B-D0BCD8B5415C}" destId="{61E75B28-AB85-4D5B-99BF-27A392F181BC}" srcOrd="0" destOrd="0" parTransId="{DFFFE710-2B7D-4EE5-8422-2CA958DD2836}" sibTransId="{5EE00A65-C21A-4C65-9FFE-7C072A098420}"/>
    <dgm:cxn modelId="{08256D54-D8F9-4351-BF64-1165E4E51264}" type="presOf" srcId="{E6AD5E5A-494C-4B2C-B964-BCF6B1A23883}" destId="{55261763-0AEC-4D31-8136-12392D2D8CAC}" srcOrd="0" destOrd="0" presId="urn:microsoft.com/office/officeart/2008/layout/VerticalCurvedList"/>
    <dgm:cxn modelId="{B1A68F55-CC5C-444C-8F19-BA640397F8B2}" srcId="{B07D86EF-2D62-44C6-B66B-D0BCD8B5415C}" destId="{13C7DB5F-04EB-475B-983A-55E668C397BC}" srcOrd="3" destOrd="0" parTransId="{746EE1F1-EAA0-4762-9295-012CEE423930}" sibTransId="{C81F0F70-70E7-412E-A3A6-5FC15B6ECAAC}"/>
    <dgm:cxn modelId="{A5E7E572-3C34-46D5-A496-2265C96C597C}" type="presParOf" srcId="{B7FA4153-5FAB-4ABD-9543-2EDE3A3A6DE1}" destId="{D507BAF8-5B4A-447C-ABB5-C52C4CEF29D4}" srcOrd="0" destOrd="0" presId="urn:microsoft.com/office/officeart/2008/layout/VerticalCurvedList"/>
    <dgm:cxn modelId="{0D4D1D70-2F58-47A1-897F-F2AF12C45F50}" type="presParOf" srcId="{D507BAF8-5B4A-447C-ABB5-C52C4CEF29D4}" destId="{FBB0DBA0-904F-4732-B5FC-F9A81C3FB897}" srcOrd="0" destOrd="0" presId="urn:microsoft.com/office/officeart/2008/layout/VerticalCurvedList"/>
    <dgm:cxn modelId="{34C1D2A8-02BD-4D93-A6A0-046B3D78B3F3}" type="presParOf" srcId="{FBB0DBA0-904F-4732-B5FC-F9A81C3FB897}" destId="{06DCD9DD-7CB6-4A26-A4DA-C66898499B46}" srcOrd="0" destOrd="0" presId="urn:microsoft.com/office/officeart/2008/layout/VerticalCurvedList"/>
    <dgm:cxn modelId="{EA83FD9C-C4E0-416E-9716-F032BD9960D9}" type="presParOf" srcId="{FBB0DBA0-904F-4732-B5FC-F9A81C3FB897}" destId="{F2668C33-3775-45F7-8B1C-53CD547A9962}" srcOrd="1" destOrd="0" presId="urn:microsoft.com/office/officeart/2008/layout/VerticalCurvedList"/>
    <dgm:cxn modelId="{65B5643F-ACEF-47CC-B54A-CE15E11D7467}" type="presParOf" srcId="{FBB0DBA0-904F-4732-B5FC-F9A81C3FB897}" destId="{DF2A2467-01F5-4720-84E2-9FFC6ACFFD99}" srcOrd="2" destOrd="0" presId="urn:microsoft.com/office/officeart/2008/layout/VerticalCurvedList"/>
    <dgm:cxn modelId="{335B3457-AB24-4876-B62B-3DA9D2CE2936}" type="presParOf" srcId="{FBB0DBA0-904F-4732-B5FC-F9A81C3FB897}" destId="{E98A4464-3594-4859-B4E1-8FD459CAE4C7}" srcOrd="3" destOrd="0" presId="urn:microsoft.com/office/officeart/2008/layout/VerticalCurvedList"/>
    <dgm:cxn modelId="{7775527D-D891-432A-92F7-DE90CF47876F}" type="presParOf" srcId="{D507BAF8-5B4A-447C-ABB5-C52C4CEF29D4}" destId="{C95AE1C9-6883-41D7-BFBF-96D36DF01284}" srcOrd="1" destOrd="0" presId="urn:microsoft.com/office/officeart/2008/layout/VerticalCurvedList"/>
    <dgm:cxn modelId="{5ED55FC0-84F1-4BA3-B664-CE8C883E95B9}" type="presParOf" srcId="{D507BAF8-5B4A-447C-ABB5-C52C4CEF29D4}" destId="{F82A2194-AD0F-40FB-B76E-84EC5EEF1804}" srcOrd="2" destOrd="0" presId="urn:microsoft.com/office/officeart/2008/layout/VerticalCurvedList"/>
    <dgm:cxn modelId="{61EBEE9B-7B68-4C16-BE55-2070E72A4411}" type="presParOf" srcId="{F82A2194-AD0F-40FB-B76E-84EC5EEF1804}" destId="{6A4F07D3-5ED9-4760-BDA4-B572E595E3B3}" srcOrd="0" destOrd="0" presId="urn:microsoft.com/office/officeart/2008/layout/VerticalCurvedList"/>
    <dgm:cxn modelId="{AB550BF7-44EF-4065-B7F7-AB4C837E9936}" type="presParOf" srcId="{D507BAF8-5B4A-447C-ABB5-C52C4CEF29D4}" destId="{A46F6442-9543-402D-9D72-6CD69DA9E324}" srcOrd="3" destOrd="0" presId="urn:microsoft.com/office/officeart/2008/layout/VerticalCurvedList"/>
    <dgm:cxn modelId="{20E06BA7-ED8D-49EC-9506-04653EC10BA9}" type="presParOf" srcId="{D507BAF8-5B4A-447C-ABB5-C52C4CEF29D4}" destId="{5A3CC3EC-20F6-4AB8-8CC2-5AE0F4BC6A52}" srcOrd="4" destOrd="0" presId="urn:microsoft.com/office/officeart/2008/layout/VerticalCurvedList"/>
    <dgm:cxn modelId="{8BC52019-4EFF-424B-8025-62AE94582EBD}" type="presParOf" srcId="{5A3CC3EC-20F6-4AB8-8CC2-5AE0F4BC6A52}" destId="{745C97B3-5596-4939-A084-551783CA53DD}" srcOrd="0" destOrd="0" presId="urn:microsoft.com/office/officeart/2008/layout/VerticalCurvedList"/>
    <dgm:cxn modelId="{714FD79E-6CFB-446A-A6AC-97E485E0EE07}" type="presParOf" srcId="{D507BAF8-5B4A-447C-ABB5-C52C4CEF29D4}" destId="{55261763-0AEC-4D31-8136-12392D2D8CAC}" srcOrd="5" destOrd="0" presId="urn:microsoft.com/office/officeart/2008/layout/VerticalCurvedList"/>
    <dgm:cxn modelId="{41D257F9-5AA1-47A0-A16A-A325E656CD7B}" type="presParOf" srcId="{D507BAF8-5B4A-447C-ABB5-C52C4CEF29D4}" destId="{2154989E-1859-49B5-9D2C-E6523DA4E475}" srcOrd="6" destOrd="0" presId="urn:microsoft.com/office/officeart/2008/layout/VerticalCurvedList"/>
    <dgm:cxn modelId="{C754AA30-AA8F-4C27-A4AF-085AD7A78A48}" type="presParOf" srcId="{2154989E-1859-49B5-9D2C-E6523DA4E475}" destId="{3BB461CF-AE05-4EC3-83A9-BD1BBC1DF3F0}" srcOrd="0" destOrd="0" presId="urn:microsoft.com/office/officeart/2008/layout/VerticalCurvedList"/>
    <dgm:cxn modelId="{913F5D1D-5916-4B5D-8644-92D3E836B700}" type="presParOf" srcId="{D507BAF8-5B4A-447C-ABB5-C52C4CEF29D4}" destId="{37045537-A092-43CE-9489-E2363CE24285}" srcOrd="7" destOrd="0" presId="urn:microsoft.com/office/officeart/2008/layout/VerticalCurvedList"/>
    <dgm:cxn modelId="{34326528-A541-4085-ACA9-0A04EC2BA166}" type="presParOf" srcId="{D507BAF8-5B4A-447C-ABB5-C52C4CEF29D4}" destId="{3F2D0488-EFAE-4289-9A49-0A883F0A5E47}" srcOrd="8" destOrd="0" presId="urn:microsoft.com/office/officeart/2008/layout/VerticalCurvedList"/>
    <dgm:cxn modelId="{0D8B7DA3-E58D-4A28-89F3-B3B73817ED36}" type="presParOf" srcId="{3F2D0488-EFAE-4289-9A49-0A883F0A5E47}" destId="{F22447C9-6178-4BDF-AD93-D3C8B72968BB}" srcOrd="0" destOrd="0" presId="urn:microsoft.com/office/officeart/2008/layout/VerticalCurvedList"/>
    <dgm:cxn modelId="{575D632D-4258-4128-94BA-340E1E83B34D}" type="presParOf" srcId="{D507BAF8-5B4A-447C-ABB5-C52C4CEF29D4}" destId="{F8208DB3-772A-413C-9BE1-16529BF6F398}" srcOrd="9" destOrd="0" presId="urn:microsoft.com/office/officeart/2008/layout/VerticalCurvedList"/>
    <dgm:cxn modelId="{A74F15A0-BA17-4255-BA09-BBB430061D33}" type="presParOf" srcId="{D507BAF8-5B4A-447C-ABB5-C52C4CEF29D4}" destId="{1742B94E-CDAD-4DB6-8AE3-02B3263B75FE}" srcOrd="10" destOrd="0" presId="urn:microsoft.com/office/officeart/2008/layout/VerticalCurvedList"/>
    <dgm:cxn modelId="{855885F6-A113-4A16-8BDE-2C7DFA6BFC2E}" type="presParOf" srcId="{1742B94E-CDAD-4DB6-8AE3-02B3263B75FE}" destId="{2FFBCD89-C349-420B-A154-252D9F74A287}" srcOrd="0" destOrd="0" presId="urn:microsoft.com/office/officeart/2008/layout/VerticalCurvedList"/>
    <dgm:cxn modelId="{8FFB92D5-8D73-4AD2-A885-2AED3DF42DD7}" type="presParOf" srcId="{D507BAF8-5B4A-447C-ABB5-C52C4CEF29D4}" destId="{DE8BBC9A-2AED-4E65-8D98-B344E92E5F79}" srcOrd="11" destOrd="0" presId="urn:microsoft.com/office/officeart/2008/layout/VerticalCurvedList"/>
    <dgm:cxn modelId="{E464E028-54B6-473E-B20B-1F7C783C90AC}" type="presParOf" srcId="{D507BAF8-5B4A-447C-ABB5-C52C4CEF29D4}" destId="{CB34327F-0CD2-4C8C-8AB1-83B9635AA843}" srcOrd="12" destOrd="0" presId="urn:microsoft.com/office/officeart/2008/layout/VerticalCurvedList"/>
    <dgm:cxn modelId="{105B492B-3E0B-415F-BFA4-9CC12B6E9902}" type="presParOf" srcId="{CB34327F-0CD2-4C8C-8AB1-83B9635AA843}" destId="{14679AA7-89A1-4991-9B88-549C5E85B9D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Rectangle 9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581400" y="9224965"/>
            <a:ext cx="3200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79" tIns="47690" rIns="95379" bIns="47690" numCol="1" anchor="t" anchorCtr="0" compatLnSpc="1">
            <a:prstTxWarp prst="textNoShape">
              <a:avLst/>
            </a:prstTxWarp>
          </a:bodyPr>
          <a:lstStyle>
            <a:lvl1pPr algn="r" defTabSz="953991">
              <a:defRPr sz="700" i="1" dirty="0">
                <a:effectLst/>
              </a:defRPr>
            </a:lvl1pPr>
          </a:lstStyle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27658" name="Rectangle 10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11190" y="180976"/>
            <a:ext cx="616426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79" tIns="47690" rIns="95379" bIns="47690" numCol="1" anchor="t" anchorCtr="0" compatLnSpc="1">
            <a:prstTxWarp prst="textNoShape">
              <a:avLst/>
            </a:prstTxWarp>
          </a:bodyPr>
          <a:lstStyle>
            <a:lvl1pPr algn="r" defTabSz="953991">
              <a:defRPr sz="700" i="1" dirty="0" smtClean="0">
                <a:effectLst/>
              </a:defRPr>
            </a:lvl1pPr>
          </a:lstStyle>
          <a:p>
            <a:pPr>
              <a:defRPr/>
            </a:pPr>
            <a:r>
              <a:rPr lang="en-US" altLang="ja-JP" dirty="0" smtClean="0"/>
              <a:t>Research Methodology</a:t>
            </a:r>
            <a:endParaRPr lang="en-US" altLang="ja-JP" dirty="0"/>
          </a:p>
        </p:txBody>
      </p:sp>
      <p:sp>
        <p:nvSpPr>
          <p:cNvPr id="27659" name="Rectangle 11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95301" y="9101139"/>
            <a:ext cx="3314701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79" tIns="47690" rIns="95379" bIns="47690" numCol="1" anchor="b" anchorCtr="0" compatLnSpc="1">
            <a:prstTxWarp prst="textNoShape">
              <a:avLst/>
            </a:prstTxWarp>
          </a:bodyPr>
          <a:lstStyle>
            <a:lvl1pPr algn="l" defTabSz="953991">
              <a:defRPr sz="700" i="1" dirty="0">
                <a:effectLst/>
              </a:defRPr>
            </a:lvl1pPr>
          </a:lstStyle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27660" name="Line 12"/>
          <p:cNvSpPr>
            <a:spLocks noChangeShapeType="1"/>
          </p:cNvSpPr>
          <p:nvPr/>
        </p:nvSpPr>
        <p:spPr bwMode="auto">
          <a:xfrm flipH="1">
            <a:off x="611190" y="381000"/>
            <a:ext cx="6096000" cy="0"/>
          </a:xfrm>
          <a:prstGeom prst="line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5" rIns="91430" bIns="45715"/>
          <a:lstStyle/>
          <a:p>
            <a:pPr>
              <a:defRPr/>
            </a:pPr>
            <a:endParaRPr lang="id-ID"/>
          </a:p>
        </p:txBody>
      </p:sp>
      <p:sp>
        <p:nvSpPr>
          <p:cNvPr id="27661" name="Line 13"/>
          <p:cNvSpPr>
            <a:spLocks noChangeShapeType="1"/>
          </p:cNvSpPr>
          <p:nvPr/>
        </p:nvSpPr>
        <p:spPr bwMode="auto">
          <a:xfrm flipH="1">
            <a:off x="611190" y="9220200"/>
            <a:ext cx="6096000" cy="0"/>
          </a:xfrm>
          <a:prstGeom prst="line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5" rIns="91430" bIns="45715"/>
          <a:lstStyle/>
          <a:p>
            <a:pPr>
              <a:defRPr/>
            </a:pPr>
            <a:endParaRPr lang="id-ID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"/>
          </p:nvPr>
        </p:nvSpPr>
        <p:spPr>
          <a:xfrm>
            <a:off x="611190" y="-100012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F70BB06A-BCC8-4C11-A7C1-67582F4C337E}" type="slidenum">
              <a:rPr lang="en-US" sz="700" i="1" smtClean="0">
                <a:effectLst/>
              </a:rPr>
              <a:pPr algn="l"/>
              <a:t>‹#›</a:t>
            </a:fld>
            <a:endParaRPr lang="en-US" sz="700" i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56110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79" tIns="47690" rIns="95379" bIns="47690" numCol="1" anchor="t" anchorCtr="0" compatLnSpc="1">
            <a:prstTxWarp prst="textNoShape">
              <a:avLst/>
            </a:prstTxWarp>
          </a:bodyPr>
          <a:lstStyle>
            <a:lvl1pPr algn="l" defTabSz="953991">
              <a:defRPr sz="120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6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79" tIns="47690" rIns="95379" bIns="47690" numCol="1" anchor="t" anchorCtr="0" compatLnSpc="1">
            <a:prstTxWarp prst="textNoShape">
              <a:avLst/>
            </a:prstTxWarp>
          </a:bodyPr>
          <a:lstStyle>
            <a:lvl1pPr algn="r" defTabSz="953991">
              <a:defRPr sz="120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fld id="{4CD75735-1E94-47CC-9DBE-43AE6ADE1834}" type="datetime1">
              <a:rPr lang="en-US" altLang="ja-JP" smtClean="0"/>
              <a:t>10-Nov-15</a:t>
            </a:fld>
            <a:endParaRPr lang="en-US" altLang="ja-JP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3650" y="720725"/>
            <a:ext cx="4799013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6" y="4559303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79" tIns="47690" rIns="95379" bIns="476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121777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79" tIns="47690" rIns="95379" bIns="47690" numCol="1" anchor="b" anchorCtr="0" compatLnSpc="1">
            <a:prstTxWarp prst="textNoShape">
              <a:avLst/>
            </a:prstTxWarp>
          </a:bodyPr>
          <a:lstStyle>
            <a:lvl1pPr algn="l" defTabSz="953991">
              <a:defRPr sz="120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6" y="9121777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79" tIns="47690" rIns="95379" bIns="47690" numCol="1" anchor="b" anchorCtr="0" compatLnSpc="1">
            <a:prstTxWarp prst="textNoShape">
              <a:avLst/>
            </a:prstTxWarp>
          </a:bodyPr>
          <a:lstStyle>
            <a:lvl1pPr algn="r" defTabSz="953991">
              <a:defRPr sz="120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fld id="{38C9D2B2-F8A0-41B1-8482-D108E1D20E7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42420928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42897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4DE5D-4095-4917-B3BC-EA2D7883FF6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70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14956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63431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6660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93528"/>
            <a:ext cx="6858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3300" y="6463856"/>
            <a:ext cx="2057400" cy="365125"/>
          </a:xfrm>
        </p:spPr>
        <p:txBody>
          <a:bodyPr/>
          <a:lstStyle>
            <a:lvl1pPr algn="ctr">
              <a:defRPr>
                <a:latin typeface="+mj-lt"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squares"/>
          <p:cNvGrpSpPr/>
          <p:nvPr userDrawn="1"/>
        </p:nvGrpSpPr>
        <p:grpSpPr>
          <a:xfrm>
            <a:off x="1" y="2053939"/>
            <a:ext cx="628650" cy="524183"/>
            <a:chOff x="0" y="452558"/>
            <a:chExt cx="914400" cy="524182"/>
          </a:xfrm>
        </p:grpSpPr>
        <p:sp>
          <p:nvSpPr>
            <p:cNvPr id="16" name="Rounded Rectangle 15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8" name="Round Same Side Corner Rectangle 17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grpSp>
        <p:nvGrpSpPr>
          <p:cNvPr id="19" name="squares"/>
          <p:cNvGrpSpPr/>
          <p:nvPr userDrawn="1"/>
        </p:nvGrpSpPr>
        <p:grpSpPr>
          <a:xfrm rot="10800000">
            <a:off x="8517030" y="2053939"/>
            <a:ext cx="628650" cy="524183"/>
            <a:chOff x="0" y="452558"/>
            <a:chExt cx="914400" cy="524182"/>
          </a:xfrm>
        </p:grpSpPr>
        <p:sp>
          <p:nvSpPr>
            <p:cNvPr id="20" name="Rounded Rectangle 19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872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squares"/>
          <p:cNvGrpSpPr/>
          <p:nvPr userDrawn="1"/>
        </p:nvGrpSpPr>
        <p:grpSpPr>
          <a:xfrm>
            <a:off x="1" y="485461"/>
            <a:ext cx="628650" cy="524183"/>
            <a:chOff x="0" y="452558"/>
            <a:chExt cx="914400" cy="524182"/>
          </a:xfrm>
        </p:grpSpPr>
        <p:sp>
          <p:nvSpPr>
            <p:cNvPr id="12" name="Rounded Rectangle 11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181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466975"/>
            <a:ext cx="7886700" cy="2095501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squares"/>
          <p:cNvGrpSpPr/>
          <p:nvPr userDrawn="1"/>
        </p:nvGrpSpPr>
        <p:grpSpPr>
          <a:xfrm>
            <a:off x="1" y="3240256"/>
            <a:ext cx="628650" cy="524183"/>
            <a:chOff x="0" y="452558"/>
            <a:chExt cx="914400" cy="524182"/>
          </a:xfrm>
        </p:grpSpPr>
        <p:sp>
          <p:nvSpPr>
            <p:cNvPr id="12" name="Rounded Rectangle 11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396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43050"/>
            <a:ext cx="3886200" cy="46339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43050"/>
            <a:ext cx="3886200" cy="46339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" name="squares"/>
          <p:cNvGrpSpPr/>
          <p:nvPr userDrawn="1"/>
        </p:nvGrpSpPr>
        <p:grpSpPr>
          <a:xfrm>
            <a:off x="1" y="485461"/>
            <a:ext cx="628650" cy="524183"/>
            <a:chOff x="0" y="452558"/>
            <a:chExt cx="914400" cy="524182"/>
          </a:xfrm>
        </p:grpSpPr>
        <p:sp>
          <p:nvSpPr>
            <p:cNvPr id="17" name="Rounded Rectangle 16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9" name="Round Same Side Corner Rectangle 18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356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70817"/>
            <a:ext cx="7886700" cy="121221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" name="squares"/>
          <p:cNvGrpSpPr/>
          <p:nvPr userDrawn="1"/>
        </p:nvGrpSpPr>
        <p:grpSpPr>
          <a:xfrm>
            <a:off x="1" y="485461"/>
            <a:ext cx="628650" cy="524183"/>
            <a:chOff x="0" y="452558"/>
            <a:chExt cx="914400" cy="524182"/>
          </a:xfrm>
        </p:grpSpPr>
        <p:sp>
          <p:nvSpPr>
            <p:cNvPr id="15" name="Rounded Rectangle 14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7" name="Round Same Side Corner Rectangle 16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30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" name="squares"/>
          <p:cNvGrpSpPr/>
          <p:nvPr userDrawn="1"/>
        </p:nvGrpSpPr>
        <p:grpSpPr>
          <a:xfrm>
            <a:off x="1" y="485461"/>
            <a:ext cx="628650" cy="524183"/>
            <a:chOff x="0" y="452558"/>
            <a:chExt cx="914400" cy="524182"/>
          </a:xfrm>
        </p:grpSpPr>
        <p:sp>
          <p:nvSpPr>
            <p:cNvPr id="11" name="Rounded Rectangle 10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3" name="Round Same Side Corner Rectangle 12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00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200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9104"/>
            <a:ext cx="7886700" cy="464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7989" y="647654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/>
                <a:latin typeface="+mj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C546E0E4-908A-4724-B308-E4F6AE4FA0DD}" type="slidenum">
              <a:rPr kumimoji="0" lang="en-US" smtClean="0">
                <a:solidFill>
                  <a:prstClr val="black">
                    <a:tint val="7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284" y="6593288"/>
            <a:ext cx="850100" cy="2017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" y="6593288"/>
            <a:ext cx="1019247" cy="20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33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1000" y="1524000"/>
            <a:ext cx="8305800" cy="14843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id-ID" sz="6600" dirty="0" smtClean="0">
                <a:solidFill>
                  <a:schemeClr val="bg1">
                    <a:lumMod val="65000"/>
                  </a:schemeClr>
                </a:solidFill>
              </a:rPr>
              <a:t>Research Methodology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3</a:t>
            </a:r>
            <a:r>
              <a:rPr lang="en-US" dirty="0" smtClean="0"/>
              <a:t>. Literature Review</a:t>
            </a:r>
            <a:endParaRPr lang="en-US" sz="6600" b="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828800" y="4267200"/>
            <a:ext cx="5486400" cy="1600200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defRPr/>
            </a:pPr>
            <a:r>
              <a:rPr lang="id-ID" sz="3600" dirty="0" smtClean="0"/>
              <a:t>Romi Satria Wahon</a:t>
            </a:r>
            <a:r>
              <a:rPr lang="en-US" sz="3600" dirty="0" smtClean="0"/>
              <a:t>o</a:t>
            </a:r>
            <a:br>
              <a:rPr lang="en-US" sz="3600" dirty="0" smtClean="0"/>
            </a:br>
            <a:r>
              <a:rPr lang="en-US" sz="25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romi@romisatriawahono.net</a:t>
            </a:r>
            <a:br>
              <a:rPr lang="en-US" sz="25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5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</a:t>
            </a:r>
            <a:r>
              <a:rPr lang="en-US" sz="2500" i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://romisatriawahono.net/rm</a:t>
            </a:r>
            <a:r>
              <a:rPr lang="en-US" sz="25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25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5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WA/SMS</a:t>
            </a:r>
            <a:r>
              <a:rPr lang="id-ID" sz="25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+6281586220090</a:t>
            </a:r>
            <a:r>
              <a:rPr lang="id-ID" sz="21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id-ID" sz="21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sz="2100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89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9144000" cy="6927656"/>
            <a:chOff x="0" y="0"/>
            <a:chExt cx="9144000" cy="692765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23" t="6718" r="28539" b="18478"/>
            <a:stretch/>
          </p:blipFill>
          <p:spPr bwMode="auto">
            <a:xfrm>
              <a:off x="0" y="0"/>
              <a:ext cx="9144000" cy="6927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ounded Rectangle 4"/>
            <p:cNvSpPr/>
            <p:nvPr/>
          </p:nvSpPr>
          <p:spPr bwMode="auto">
            <a:xfrm>
              <a:off x="76200" y="3276600"/>
              <a:ext cx="1828800" cy="2286000"/>
            </a:xfrm>
            <a:prstGeom prst="roundRect">
              <a:avLst/>
            </a:prstGeom>
            <a:noFill/>
            <a:ln w="38100" cap="flat" cmpd="sng" algn="ctr">
              <a:solidFill>
                <a:srgbClr val="00B0F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91440" rIns="91440" bIns="9144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90000"/>
                </a:lnSpc>
                <a:spcBef>
                  <a:spcPct val="3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95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Organisasi</a:t>
            </a:r>
            <a:r>
              <a:rPr lang="en-US" dirty="0" smtClean="0"/>
              <a:t> Yang </a:t>
            </a:r>
            <a:r>
              <a:rPr lang="en-US" dirty="0" err="1" smtClean="0"/>
              <a:t>Mengindeks</a:t>
            </a:r>
            <a:r>
              <a:rPr lang="en-US" dirty="0" smtClean="0"/>
              <a:t> Journal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7800"/>
            <a:ext cx="8286750" cy="5181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Thomson Reuters </a:t>
            </a:r>
            <a:r>
              <a:rPr lang="en-US" dirty="0" smtClean="0">
                <a:solidFill>
                  <a:srgbClr val="C00000"/>
                </a:solidFill>
              </a:rPr>
              <a:t>Web </a:t>
            </a:r>
            <a:r>
              <a:rPr lang="en-US" dirty="0">
                <a:solidFill>
                  <a:srgbClr val="C00000"/>
                </a:solidFill>
              </a:rPr>
              <a:t>of Science</a:t>
            </a:r>
          </a:p>
          <a:p>
            <a:pPr lvl="1"/>
            <a:r>
              <a:rPr lang="en-US" dirty="0" smtClean="0"/>
              <a:t>Since </a:t>
            </a:r>
            <a:r>
              <a:rPr lang="en-US" dirty="0"/>
              <a:t>1963, formerly produced by </a:t>
            </a:r>
            <a:r>
              <a:rPr lang="en-US" dirty="0" smtClean="0"/>
              <a:t>ISI, 12032 journals </a:t>
            </a:r>
            <a:r>
              <a:rPr lang="en-US" dirty="0"/>
              <a:t>are </a:t>
            </a:r>
            <a:r>
              <a:rPr lang="en-US" dirty="0" smtClean="0"/>
              <a:t>indexed</a:t>
            </a:r>
          </a:p>
          <a:p>
            <a:pPr lvl="1"/>
            <a:r>
              <a:rPr lang="en-US" dirty="0" err="1" smtClean="0"/>
              <a:t>Pengindeks</a:t>
            </a:r>
            <a:r>
              <a:rPr lang="en-US" dirty="0" smtClean="0"/>
              <a:t> journal yang </a:t>
            </a:r>
            <a:r>
              <a:rPr lang="en-US" dirty="0" err="1" smtClean="0"/>
              <a:t>memiliki</a:t>
            </a:r>
            <a:r>
              <a:rPr lang="en-US" dirty="0" smtClean="0"/>
              <a:t> level paling </a:t>
            </a:r>
            <a:r>
              <a:rPr lang="en-US" dirty="0" err="1" smtClean="0"/>
              <a:t>baik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i="1" dirty="0"/>
              <a:t>http://</a:t>
            </a:r>
            <a:r>
              <a:rPr lang="en-US" i="1" dirty="0" smtClean="0"/>
              <a:t>wokinfo.com</a:t>
            </a:r>
            <a:endParaRPr lang="en-US" i="1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Scopus </a:t>
            </a:r>
          </a:p>
          <a:p>
            <a:pPr lvl="1"/>
            <a:r>
              <a:rPr lang="en-US" dirty="0" smtClean="0"/>
              <a:t>Launched </a:t>
            </a:r>
            <a:r>
              <a:rPr lang="en-US" dirty="0"/>
              <a:t>by Elsevier in </a:t>
            </a:r>
            <a:r>
              <a:rPr lang="en-US" dirty="0" smtClean="0"/>
              <a:t>2004, 20000 </a:t>
            </a:r>
            <a:r>
              <a:rPr lang="en-US" dirty="0"/>
              <a:t>journals, </a:t>
            </a:r>
            <a:r>
              <a:rPr lang="en-US" dirty="0" smtClean="0"/>
              <a:t>conference </a:t>
            </a:r>
            <a:r>
              <a:rPr lang="en-US" dirty="0"/>
              <a:t>papers  and </a:t>
            </a:r>
            <a:r>
              <a:rPr lang="en-US" dirty="0" smtClean="0"/>
              <a:t>other are indexed</a:t>
            </a:r>
          </a:p>
          <a:p>
            <a:pPr lvl="1"/>
            <a:r>
              <a:rPr lang="en-US" dirty="0" err="1"/>
              <a:t>Pengindeks</a:t>
            </a:r>
            <a:r>
              <a:rPr lang="en-US" dirty="0"/>
              <a:t> journal </a:t>
            </a:r>
            <a:r>
              <a:rPr lang="en-US" dirty="0" smtClean="0"/>
              <a:t>level standard, </a:t>
            </a:r>
            <a:r>
              <a:rPr lang="en-US" dirty="0" err="1" smtClean="0"/>
              <a:t>biasa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syarat</a:t>
            </a:r>
            <a:r>
              <a:rPr lang="en-US" dirty="0" smtClean="0"/>
              <a:t> </a:t>
            </a:r>
            <a:r>
              <a:rPr lang="en-US" dirty="0" err="1" smtClean="0"/>
              <a:t>menyelesaikan</a:t>
            </a:r>
            <a:r>
              <a:rPr lang="en-US" dirty="0" smtClean="0"/>
              <a:t> PhD</a:t>
            </a:r>
          </a:p>
          <a:p>
            <a:pPr lvl="1"/>
            <a:r>
              <a:rPr lang="en-US" i="1" dirty="0" smtClean="0"/>
              <a:t>http://scopus.com </a:t>
            </a:r>
            <a:endParaRPr lang="id-ID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Google Scholar</a:t>
            </a:r>
          </a:p>
          <a:p>
            <a:pPr lvl="1"/>
            <a:r>
              <a:rPr lang="en-US" dirty="0" smtClean="0"/>
              <a:t>Launched </a:t>
            </a:r>
            <a:r>
              <a:rPr lang="en-US" dirty="0"/>
              <a:t>in </a:t>
            </a:r>
            <a:r>
              <a:rPr lang="en-US" dirty="0" smtClean="0"/>
              <a:t>2004, </a:t>
            </a:r>
            <a:r>
              <a:rPr lang="en-US" dirty="0" err="1" smtClean="0"/>
              <a:t>mengindeks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publikasi</a:t>
            </a:r>
            <a:r>
              <a:rPr lang="en-US" dirty="0" smtClean="0"/>
              <a:t> </a:t>
            </a:r>
            <a:r>
              <a:rPr lang="en-US" dirty="0" err="1" smtClean="0"/>
              <a:t>ilmiah</a:t>
            </a:r>
            <a:r>
              <a:rPr lang="en-US" dirty="0" smtClean="0"/>
              <a:t> yang online</a:t>
            </a:r>
          </a:p>
          <a:p>
            <a:pPr lvl="1"/>
            <a:r>
              <a:rPr lang="en-US" i="1" dirty="0" smtClean="0"/>
              <a:t>http://scholar.google.com</a:t>
            </a:r>
          </a:p>
          <a:p>
            <a:pPr marL="461962" lvl="1" indent="0">
              <a:buNone/>
            </a:pPr>
            <a:endParaRPr lang="en-US" sz="700" i="1" dirty="0" smtClean="0"/>
          </a:p>
          <a:p>
            <a:pPr marL="461962" lvl="1" indent="0" algn="r">
              <a:buNone/>
            </a:pPr>
            <a:r>
              <a:rPr lang="en-US" sz="2000" i="1" dirty="0" smtClean="0">
                <a:solidFill>
                  <a:srgbClr val="0070C0"/>
                </a:solidFill>
              </a:rPr>
              <a:t>* </a:t>
            </a:r>
            <a:r>
              <a:rPr lang="en-US" sz="2000" i="1" dirty="0" err="1" smtClean="0">
                <a:solidFill>
                  <a:srgbClr val="0070C0"/>
                </a:solidFill>
              </a:rPr>
              <a:t>Organisasi</a:t>
            </a:r>
            <a:r>
              <a:rPr lang="en-US" sz="2000" i="1" dirty="0" smtClean="0">
                <a:solidFill>
                  <a:srgbClr val="0070C0"/>
                </a:solidFill>
              </a:rPr>
              <a:t> </a:t>
            </a:r>
            <a:r>
              <a:rPr lang="en-US" sz="2000" i="1" dirty="0" err="1" smtClean="0">
                <a:solidFill>
                  <a:srgbClr val="0070C0"/>
                </a:solidFill>
              </a:rPr>
              <a:t>pengindeks</a:t>
            </a:r>
            <a:r>
              <a:rPr lang="en-US" sz="2000" i="1" dirty="0" smtClean="0">
                <a:solidFill>
                  <a:srgbClr val="0070C0"/>
                </a:solidFill>
              </a:rPr>
              <a:t> journal </a:t>
            </a:r>
            <a:r>
              <a:rPr lang="en-US" sz="2000" i="1" dirty="0" err="1" smtClean="0">
                <a:solidFill>
                  <a:srgbClr val="0070C0"/>
                </a:solidFill>
              </a:rPr>
              <a:t>selain</a:t>
            </a:r>
            <a:r>
              <a:rPr lang="en-US" sz="2000" i="1" dirty="0" smtClean="0">
                <a:solidFill>
                  <a:srgbClr val="0070C0"/>
                </a:solidFill>
              </a:rPr>
              <a:t> di </a:t>
            </a:r>
            <a:r>
              <a:rPr lang="en-US" sz="2000" i="1" dirty="0" err="1" smtClean="0">
                <a:solidFill>
                  <a:srgbClr val="0070C0"/>
                </a:solidFill>
              </a:rPr>
              <a:t>atas</a:t>
            </a:r>
            <a:r>
              <a:rPr lang="en-US" sz="2000" i="1" dirty="0" smtClean="0">
                <a:solidFill>
                  <a:srgbClr val="0070C0"/>
                </a:solidFill>
              </a:rPr>
              <a:t> (EBSCO, DBLP, </a:t>
            </a:r>
            <a:r>
              <a:rPr lang="en-US" sz="2000" i="1" dirty="0" err="1" smtClean="0">
                <a:solidFill>
                  <a:srgbClr val="0070C0"/>
                </a:solidFill>
              </a:rPr>
              <a:t>ProQuest</a:t>
            </a:r>
            <a:r>
              <a:rPr lang="en-US" sz="2000" i="1" dirty="0" smtClean="0">
                <a:solidFill>
                  <a:srgbClr val="0070C0"/>
                </a:solidFill>
              </a:rPr>
              <a:t>, </a:t>
            </a:r>
            <a:r>
              <a:rPr lang="en-US" sz="2000" i="1" dirty="0" err="1" smtClean="0">
                <a:solidFill>
                  <a:srgbClr val="0070C0"/>
                </a:solidFill>
              </a:rPr>
              <a:t>dsb</a:t>
            </a:r>
            <a:r>
              <a:rPr lang="en-US" sz="2000" i="1" dirty="0" smtClean="0">
                <a:solidFill>
                  <a:srgbClr val="0070C0"/>
                </a:solidFill>
              </a:rPr>
              <a:t>), </a:t>
            </a:r>
            <a:r>
              <a:rPr lang="en-US" sz="2000" i="1" dirty="0" err="1" smtClean="0">
                <a:solidFill>
                  <a:srgbClr val="0070C0"/>
                </a:solidFill>
              </a:rPr>
              <a:t>boleh</a:t>
            </a:r>
            <a:r>
              <a:rPr lang="en-US" sz="2000" i="1" dirty="0" smtClean="0">
                <a:solidFill>
                  <a:srgbClr val="0070C0"/>
                </a:solidFill>
              </a:rPr>
              <a:t> </a:t>
            </a:r>
            <a:r>
              <a:rPr lang="en-US" sz="2000" i="1" dirty="0" err="1" smtClean="0">
                <a:solidFill>
                  <a:srgbClr val="0070C0"/>
                </a:solidFill>
              </a:rPr>
              <a:t>dikatakan</a:t>
            </a:r>
            <a:r>
              <a:rPr lang="en-US" sz="2000" i="1" dirty="0" smtClean="0">
                <a:solidFill>
                  <a:srgbClr val="0070C0"/>
                </a:solidFill>
              </a:rPr>
              <a:t> </a:t>
            </a:r>
            <a:r>
              <a:rPr lang="en-US" sz="2000" i="1" dirty="0" err="1" smtClean="0">
                <a:solidFill>
                  <a:srgbClr val="0070C0"/>
                </a:solidFill>
              </a:rPr>
              <a:t>selevel</a:t>
            </a:r>
            <a:r>
              <a:rPr lang="en-US" sz="2000" i="1" dirty="0" smtClean="0">
                <a:solidFill>
                  <a:srgbClr val="0070C0"/>
                </a:solidFill>
              </a:rPr>
              <a:t> </a:t>
            </a:r>
            <a:r>
              <a:rPr lang="en-US" sz="2000" i="1" dirty="0" err="1" smtClean="0">
                <a:solidFill>
                  <a:srgbClr val="0070C0"/>
                </a:solidFill>
              </a:rPr>
              <a:t>dengan</a:t>
            </a:r>
            <a:r>
              <a:rPr lang="en-US" sz="2000" i="1" dirty="0" smtClean="0">
                <a:solidFill>
                  <a:srgbClr val="0070C0"/>
                </a:solidFill>
              </a:rPr>
              <a:t> Google Scholar</a:t>
            </a:r>
            <a:endParaRPr lang="en-US" sz="2000" i="1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36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Algoritma</a:t>
            </a:r>
            <a:r>
              <a:rPr lang="en-US" dirty="0" smtClean="0"/>
              <a:t> </a:t>
            </a:r>
            <a:r>
              <a:rPr lang="en-US" dirty="0" err="1" smtClean="0"/>
              <a:t>Perangkingan</a:t>
            </a:r>
            <a:r>
              <a:rPr lang="en-US" dirty="0" smtClean="0"/>
              <a:t> Journal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Journal Impact Factor</a:t>
            </a:r>
            <a:r>
              <a:rPr lang="en-US" sz="2400" dirty="0"/>
              <a:t> (JIF)</a:t>
            </a:r>
          </a:p>
          <a:p>
            <a:pPr lvl="1"/>
            <a:r>
              <a:rPr lang="en-US" sz="1800" dirty="0"/>
              <a:t>Data source: ISI Web of Science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solidFill>
                  <a:srgbClr val="C00000"/>
                </a:solidFill>
              </a:rPr>
              <a:t>Eigenfactor</a:t>
            </a:r>
            <a:r>
              <a:rPr lang="en-US" sz="2400" dirty="0">
                <a:solidFill>
                  <a:srgbClr val="C00000"/>
                </a:solidFill>
              </a:rPr>
              <a:t> Score </a:t>
            </a:r>
            <a:r>
              <a:rPr lang="en-US" sz="2400" dirty="0"/>
              <a:t>(</a:t>
            </a:r>
            <a:r>
              <a:rPr lang="en-US" sz="2400" dirty="0" smtClean="0"/>
              <a:t>ES)</a:t>
            </a:r>
          </a:p>
          <a:p>
            <a:pPr lvl="1"/>
            <a:r>
              <a:rPr lang="en-US" sz="1800" dirty="0" smtClean="0"/>
              <a:t>Data </a:t>
            </a:r>
            <a:r>
              <a:rPr lang="en-US" sz="1800" dirty="0"/>
              <a:t>source: ISI Web of </a:t>
            </a:r>
            <a:r>
              <a:rPr lang="en-US" sz="1800" dirty="0" smtClean="0"/>
              <a:t>Science</a:t>
            </a:r>
          </a:p>
          <a:p>
            <a:pPr lvl="1"/>
            <a:r>
              <a:rPr lang="en-US" sz="1800" i="1" dirty="0" smtClean="0"/>
              <a:t>http://www.eigenfactor.org</a:t>
            </a:r>
            <a:endParaRPr lang="en-US" sz="1800" i="1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solidFill>
                  <a:srgbClr val="C00000"/>
                </a:solidFill>
              </a:rPr>
              <a:t>Scimago</a:t>
            </a:r>
            <a:r>
              <a:rPr lang="en-US" sz="2400" dirty="0">
                <a:solidFill>
                  <a:srgbClr val="C00000"/>
                </a:solidFill>
              </a:rPr>
              <a:t> Journal Rank</a:t>
            </a:r>
            <a:r>
              <a:rPr lang="en-US" sz="2400" dirty="0"/>
              <a:t> (SJR</a:t>
            </a:r>
            <a:r>
              <a:rPr lang="en-US" sz="2400" dirty="0" smtClean="0"/>
              <a:t>)</a:t>
            </a:r>
            <a:endParaRPr lang="en-US" sz="2400" dirty="0"/>
          </a:p>
          <a:p>
            <a:pPr lvl="1"/>
            <a:r>
              <a:rPr lang="en-US" sz="1800" dirty="0"/>
              <a:t>Data source: Scopus</a:t>
            </a:r>
          </a:p>
          <a:p>
            <a:pPr lvl="1"/>
            <a:r>
              <a:rPr lang="en-US" sz="1800" i="1" dirty="0"/>
              <a:t>http://www.scimagojr.com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Source Normalized Impact per Paper</a:t>
            </a:r>
            <a:r>
              <a:rPr lang="en-US" sz="2400" dirty="0"/>
              <a:t> (SNIP)</a:t>
            </a:r>
          </a:p>
          <a:p>
            <a:pPr lvl="1"/>
            <a:r>
              <a:rPr lang="en-US" sz="1800" dirty="0"/>
              <a:t>Data source: Scopus</a:t>
            </a:r>
          </a:p>
          <a:p>
            <a:pPr lvl="1"/>
            <a:r>
              <a:rPr lang="en-US" sz="1800" i="1" dirty="0"/>
              <a:t>http://</a:t>
            </a:r>
            <a:r>
              <a:rPr lang="en-US" sz="1800" i="1" dirty="0" smtClean="0"/>
              <a:t>www.journalindicators.com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h</a:t>
            </a:r>
            <a:r>
              <a:rPr lang="en-US" sz="2400" dirty="0" smtClean="0">
                <a:solidFill>
                  <a:srgbClr val="C00000"/>
                </a:solidFill>
              </a:rPr>
              <a:t>-index</a:t>
            </a:r>
            <a:endParaRPr lang="en-US" sz="2400" dirty="0">
              <a:solidFill>
                <a:srgbClr val="C00000"/>
              </a:solidFill>
            </a:endParaRPr>
          </a:p>
          <a:p>
            <a:pPr lvl="1"/>
            <a:r>
              <a:rPr lang="en-US" sz="1800" dirty="0"/>
              <a:t>Data source: </a:t>
            </a:r>
            <a:r>
              <a:rPr lang="en-US" sz="1800" dirty="0" smtClean="0"/>
              <a:t>Google Scholar</a:t>
            </a:r>
          </a:p>
          <a:p>
            <a:pPr lvl="1"/>
            <a:r>
              <a:rPr lang="en-US" sz="1800" i="1" dirty="0"/>
              <a:t>http://scholar.google.com/intl/en/scholar/metrics.html</a:t>
            </a:r>
            <a:endParaRPr lang="en-US" sz="2000" i="1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648200" y="1981200"/>
            <a:ext cx="4190999" cy="1200329"/>
          </a:xfrm>
          <a:prstGeom prst="rect">
            <a:avLst/>
          </a:prstGeom>
          <a:solidFill>
            <a:srgbClr val="FFCC66"/>
          </a:solidFill>
          <a:ln w="127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800" i="1" dirty="0" smtClean="0">
                <a:effectLst/>
              </a:rPr>
              <a:t>* JIF  </a:t>
            </a:r>
            <a:r>
              <a:rPr lang="en-US" sz="1800" i="1" dirty="0" err="1" smtClean="0">
                <a:effectLst/>
              </a:rPr>
              <a:t>adalah</a:t>
            </a:r>
            <a:r>
              <a:rPr lang="en-US" sz="1800" i="1" dirty="0" smtClean="0">
                <a:effectLst/>
              </a:rPr>
              <a:t> </a:t>
            </a:r>
            <a:r>
              <a:rPr lang="en-US" sz="1800" i="1" dirty="0" err="1" smtClean="0">
                <a:effectLst/>
              </a:rPr>
              <a:t>algoritma</a:t>
            </a:r>
            <a:r>
              <a:rPr lang="en-US" sz="1800" i="1" dirty="0" smtClean="0">
                <a:effectLst/>
              </a:rPr>
              <a:t> yang </a:t>
            </a:r>
            <a:r>
              <a:rPr lang="en-US" sz="1800" i="1" dirty="0" err="1" smtClean="0">
                <a:effectLst/>
              </a:rPr>
              <a:t>digunakan</a:t>
            </a:r>
            <a:r>
              <a:rPr lang="en-US" sz="1800" i="1" dirty="0" smtClean="0">
                <a:effectLst/>
              </a:rPr>
              <a:t> </a:t>
            </a:r>
            <a:r>
              <a:rPr lang="en-US" sz="1800" i="1" dirty="0" err="1" smtClean="0">
                <a:effectLst/>
              </a:rPr>
              <a:t>oleh</a:t>
            </a:r>
            <a:r>
              <a:rPr lang="en-US" sz="1800" i="1" dirty="0" smtClean="0">
                <a:effectLst/>
              </a:rPr>
              <a:t> ISI, </a:t>
            </a:r>
            <a:r>
              <a:rPr lang="en-US" sz="1800" i="1" dirty="0" err="1" smtClean="0">
                <a:effectLst/>
              </a:rPr>
              <a:t>sedangkan</a:t>
            </a:r>
            <a:r>
              <a:rPr lang="en-US" sz="1800" i="1" dirty="0" smtClean="0">
                <a:effectLst/>
              </a:rPr>
              <a:t> SJR </a:t>
            </a:r>
            <a:r>
              <a:rPr lang="en-US" sz="1800" i="1" dirty="0" err="1" smtClean="0">
                <a:effectLst/>
              </a:rPr>
              <a:t>adalah</a:t>
            </a:r>
            <a:r>
              <a:rPr lang="en-US" sz="1800" i="1" dirty="0" smtClean="0">
                <a:effectLst/>
              </a:rPr>
              <a:t> </a:t>
            </a:r>
            <a:r>
              <a:rPr lang="en-US" sz="1800" i="1" dirty="0" err="1" smtClean="0">
                <a:effectLst/>
              </a:rPr>
              <a:t>algoritma</a:t>
            </a:r>
            <a:r>
              <a:rPr lang="en-US" sz="1800" i="1" dirty="0" smtClean="0">
                <a:effectLst/>
              </a:rPr>
              <a:t> yang </a:t>
            </a:r>
            <a:r>
              <a:rPr lang="en-US" sz="1800" i="1" dirty="0" err="1" smtClean="0">
                <a:effectLst/>
              </a:rPr>
              <a:t>digunakan</a:t>
            </a:r>
            <a:r>
              <a:rPr lang="en-US" sz="1800" i="1" dirty="0" smtClean="0">
                <a:effectLst/>
              </a:rPr>
              <a:t> </a:t>
            </a:r>
            <a:r>
              <a:rPr lang="en-US" sz="1800" i="1" dirty="0" err="1" smtClean="0">
                <a:effectLst/>
              </a:rPr>
              <a:t>oleh</a:t>
            </a:r>
            <a:r>
              <a:rPr lang="en-US" sz="1800" i="1" dirty="0" smtClean="0">
                <a:effectLst/>
              </a:rPr>
              <a:t> SCOPUS</a:t>
            </a:r>
            <a:endParaRPr lang="en-US" sz="1800" i="1" dirty="0"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87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Insentif</a:t>
            </a:r>
            <a:r>
              <a:rPr lang="en-US" dirty="0" smtClean="0"/>
              <a:t> </a:t>
            </a:r>
            <a:r>
              <a:rPr lang="en-US" dirty="0" err="1" smtClean="0"/>
              <a:t>Publikasi</a:t>
            </a:r>
            <a:r>
              <a:rPr lang="en-US" dirty="0" smtClean="0"/>
              <a:t> </a:t>
            </a:r>
            <a:r>
              <a:rPr lang="en-US" dirty="0" err="1" smtClean="0"/>
              <a:t>Internasional</a:t>
            </a:r>
            <a:r>
              <a:rPr lang="en-US" dirty="0" smtClean="0"/>
              <a:t> (ITB)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833" t="30286" r="11250" b="9999"/>
          <a:stretch/>
        </p:blipFill>
        <p:spPr>
          <a:xfrm>
            <a:off x="0" y="1352549"/>
            <a:ext cx="9198175" cy="491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6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Sumber</a:t>
            </a:r>
            <a:r>
              <a:rPr lang="en-US" dirty="0" smtClean="0"/>
              <a:t> </a:t>
            </a:r>
            <a:r>
              <a:rPr lang="en-US" dirty="0" err="1" smtClean="0"/>
              <a:t>Pencarian</a:t>
            </a:r>
            <a:r>
              <a:rPr lang="en-US" dirty="0" smtClean="0"/>
              <a:t> </a:t>
            </a:r>
            <a:r>
              <a:rPr lang="en-US" dirty="0" err="1" smtClean="0"/>
              <a:t>Literatur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68830"/>
            <a:ext cx="4191000" cy="472717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500" dirty="0" smtClean="0"/>
              <a:t>GRATIS</a:t>
            </a:r>
            <a:endParaRPr lang="en-US" sz="3200" dirty="0" smtClean="0"/>
          </a:p>
          <a:p>
            <a:endParaRPr lang="en-US" sz="2600" dirty="0" smtClean="0">
              <a:solidFill>
                <a:srgbClr val="C00000"/>
              </a:solidFill>
            </a:endParaRPr>
          </a:p>
          <a:p>
            <a:r>
              <a:rPr lang="en-US" sz="2600" dirty="0">
                <a:solidFill>
                  <a:srgbClr val="C00000"/>
                </a:solidFill>
              </a:rPr>
              <a:t>http://</a:t>
            </a:r>
            <a:r>
              <a:rPr lang="en-US" sz="2600" dirty="0" smtClean="0">
                <a:solidFill>
                  <a:srgbClr val="C00000"/>
                </a:solidFill>
              </a:rPr>
              <a:t>sci-hub.io</a:t>
            </a:r>
            <a:endParaRPr lang="en-US" sz="2600" dirty="0">
              <a:solidFill>
                <a:srgbClr val="C00000"/>
              </a:solidFill>
            </a:endParaRPr>
          </a:p>
          <a:p>
            <a:r>
              <a:rPr lang="en-US" sz="2600" dirty="0">
                <a:solidFill>
                  <a:srgbClr val="C00000"/>
                </a:solidFill>
              </a:rPr>
              <a:t>http://libgen.org</a:t>
            </a:r>
          </a:p>
          <a:p>
            <a:r>
              <a:rPr lang="en-US" sz="2600" dirty="0">
                <a:solidFill>
                  <a:srgbClr val="C00000"/>
                </a:solidFill>
              </a:rPr>
              <a:t>http://</a:t>
            </a:r>
            <a:r>
              <a:rPr lang="en-US" sz="2600" dirty="0" smtClean="0">
                <a:solidFill>
                  <a:srgbClr val="C00000"/>
                </a:solidFill>
              </a:rPr>
              <a:t>scholar.google.com</a:t>
            </a:r>
          </a:p>
          <a:p>
            <a:r>
              <a:rPr lang="en-US" sz="2600" dirty="0">
                <a:solidFill>
                  <a:srgbClr val="C00000"/>
                </a:solidFill>
              </a:rPr>
              <a:t>http://</a:t>
            </a:r>
            <a:r>
              <a:rPr lang="en-US" sz="2600" dirty="0" smtClean="0">
                <a:solidFill>
                  <a:srgbClr val="C00000"/>
                </a:solidFill>
              </a:rPr>
              <a:t>citeseer.ist.psu.edu</a:t>
            </a:r>
            <a:endParaRPr lang="en-US" sz="2600" dirty="0">
              <a:solidFill>
                <a:srgbClr val="C00000"/>
              </a:solidFill>
            </a:endParaRPr>
          </a:p>
          <a:p>
            <a:r>
              <a:rPr lang="en-US" sz="2600" dirty="0">
                <a:solidFill>
                  <a:srgbClr val="C00000"/>
                </a:solidFill>
              </a:rPr>
              <a:t>http://bookzz.org</a:t>
            </a:r>
          </a:p>
          <a:p>
            <a:r>
              <a:rPr lang="en-US" sz="2600" dirty="0">
                <a:solidFill>
                  <a:srgbClr val="C00000"/>
                </a:solidFill>
              </a:rPr>
              <a:t>http://learnr.pro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48200" y="1353836"/>
            <a:ext cx="4267200" cy="4742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kumimoji="0" lang="en-US" sz="3200" dirty="0" smtClean="0">
                <a:effectLst/>
              </a:rPr>
              <a:t>BERBAYAR</a:t>
            </a:r>
            <a:endParaRPr kumimoji="0" lang="en-US" sz="2400" dirty="0" smtClean="0">
              <a:effectLst/>
            </a:endParaRPr>
          </a:p>
          <a:p>
            <a:pPr fontAlgn="auto">
              <a:spcAft>
                <a:spcPts val="0"/>
              </a:spcAft>
            </a:pPr>
            <a:endParaRPr kumimoji="0" lang="en-US" sz="2400" dirty="0" smtClean="0">
              <a:solidFill>
                <a:srgbClr val="C00000"/>
              </a:solidFill>
              <a:effectLst/>
            </a:endParaRPr>
          </a:p>
          <a:p>
            <a:pPr fontAlgn="auto">
              <a:spcAft>
                <a:spcPts val="0"/>
              </a:spcAft>
            </a:pPr>
            <a:r>
              <a:rPr kumimoji="0" lang="en-US" sz="2600" dirty="0" smtClean="0">
                <a:solidFill>
                  <a:srgbClr val="C00000"/>
                </a:solidFill>
                <a:effectLst/>
              </a:rPr>
              <a:t>http://sciencedirect.com</a:t>
            </a:r>
          </a:p>
          <a:p>
            <a:pPr fontAlgn="auto">
              <a:spcAft>
                <a:spcPts val="0"/>
              </a:spcAft>
            </a:pPr>
            <a:r>
              <a:rPr kumimoji="0" lang="en-US" sz="2600" dirty="0" smtClean="0">
                <a:effectLst/>
              </a:rPr>
              <a:t>http://www.ebscohost.com</a:t>
            </a:r>
          </a:p>
          <a:p>
            <a:pPr fontAlgn="auto">
              <a:spcAft>
                <a:spcPts val="0"/>
              </a:spcAft>
            </a:pPr>
            <a:r>
              <a:rPr kumimoji="0" lang="en-US" sz="2600" dirty="0" smtClean="0">
                <a:effectLst/>
              </a:rPr>
              <a:t>http://link.springer.com</a:t>
            </a:r>
          </a:p>
          <a:p>
            <a:pPr fontAlgn="auto">
              <a:spcAft>
                <a:spcPts val="0"/>
              </a:spcAft>
            </a:pPr>
            <a:r>
              <a:rPr kumimoji="0" lang="en-US" sz="2600" dirty="0" smtClean="0">
                <a:effectLst/>
              </a:rPr>
              <a:t>http://www.computer.org</a:t>
            </a:r>
          </a:p>
          <a:p>
            <a:pPr fontAlgn="auto">
              <a:spcAft>
                <a:spcPts val="0"/>
              </a:spcAft>
            </a:pPr>
            <a:r>
              <a:rPr kumimoji="0" lang="en-US" sz="2600" dirty="0" smtClean="0">
                <a:effectLst/>
              </a:rPr>
              <a:t>http://portal.acm.org</a:t>
            </a:r>
          </a:p>
          <a:p>
            <a:pPr fontAlgn="auto">
              <a:spcAft>
                <a:spcPts val="0"/>
              </a:spcAft>
            </a:pPr>
            <a:endParaRPr kumimoji="0" lang="en-US" sz="2400" dirty="0" smtClean="0">
              <a:effectLst/>
            </a:endParaRPr>
          </a:p>
          <a:p>
            <a:pPr fontAlgn="auto">
              <a:spcAft>
                <a:spcPts val="0"/>
              </a:spcAft>
            </a:pPr>
            <a:endParaRPr kumimoji="0"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2329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link.springer.com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sci-hub.io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27" t="6296" r="13363" b="12621"/>
          <a:stretch/>
        </p:blipFill>
        <p:spPr>
          <a:xfrm>
            <a:off x="-7883" y="1202874"/>
            <a:ext cx="9162488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104" r="42083" b="57792"/>
          <a:stretch/>
        </p:blipFill>
        <p:spPr>
          <a:xfrm>
            <a:off x="90963" y="152400"/>
            <a:ext cx="5818545" cy="220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3333" t="14445" r="33258" b="14444"/>
          <a:stretch/>
        </p:blipFill>
        <p:spPr>
          <a:xfrm>
            <a:off x="4191000" y="2286000"/>
            <a:ext cx="4756466" cy="4382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67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sciencedirect.com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sci-hub.io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00" t="11481" r="24166" b="10741"/>
          <a:stretch/>
        </p:blipFill>
        <p:spPr>
          <a:xfrm>
            <a:off x="152400" y="1184521"/>
            <a:ext cx="5194932" cy="3208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1" t="1851" r="41634" b="27038"/>
          <a:stretch/>
        </p:blipFill>
        <p:spPr>
          <a:xfrm>
            <a:off x="3962400" y="3116562"/>
            <a:ext cx="4953000" cy="3394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22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48" r="40833" b="44074"/>
          <a:stretch/>
        </p:blipFill>
        <p:spPr>
          <a:xfrm>
            <a:off x="228601" y="236502"/>
            <a:ext cx="5629582" cy="2840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8516" t="17407" r="33151" b="21112"/>
          <a:stretch/>
        </p:blipFill>
        <p:spPr>
          <a:xfrm>
            <a:off x="3300300" y="2514600"/>
            <a:ext cx="5615099" cy="4017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037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http://scholar.google.com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58" t="10000" r="13927" b="2845"/>
          <a:stretch/>
        </p:blipFill>
        <p:spPr>
          <a:xfrm>
            <a:off x="-1" y="1376196"/>
            <a:ext cx="9208493" cy="540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3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Romi Satria Wahono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lum bright="30000"/>
          </a:blip>
          <a:srcRect l="4478" t="3448" r="8186" b="6897"/>
          <a:stretch>
            <a:fillRect/>
          </a:stretch>
        </p:blipFill>
        <p:spPr bwMode="auto">
          <a:xfrm>
            <a:off x="5791200" y="1224754"/>
            <a:ext cx="3208565" cy="4278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d-ID" dirty="0">
                <a:solidFill>
                  <a:srgbClr val="C00000"/>
                </a:solidFill>
              </a:rPr>
              <a:t>SD Sompok </a:t>
            </a:r>
            <a:r>
              <a:rPr lang="id-ID" dirty="0"/>
              <a:t>Semarang (1987)</a:t>
            </a:r>
          </a:p>
          <a:p>
            <a:r>
              <a:rPr lang="id-ID" dirty="0">
                <a:solidFill>
                  <a:srgbClr val="C00000"/>
                </a:solidFill>
              </a:rPr>
              <a:t>SMPN 8</a:t>
            </a:r>
            <a:r>
              <a:rPr lang="id-ID" dirty="0"/>
              <a:t> Semarang (1990)</a:t>
            </a:r>
          </a:p>
          <a:p>
            <a:r>
              <a:rPr lang="id-ID" dirty="0">
                <a:solidFill>
                  <a:srgbClr val="C00000"/>
                </a:solidFill>
              </a:rPr>
              <a:t>SMA Taruna Nusantara</a:t>
            </a:r>
            <a:r>
              <a:rPr lang="en-US" dirty="0"/>
              <a:t> </a:t>
            </a:r>
            <a:r>
              <a:rPr lang="id-ID" dirty="0"/>
              <a:t>Magelang (1993)</a:t>
            </a:r>
          </a:p>
          <a:p>
            <a:r>
              <a:rPr lang="id-ID" dirty="0">
                <a:solidFill>
                  <a:srgbClr val="C00000"/>
                </a:solidFill>
              </a:rPr>
              <a:t>B.Eng</a:t>
            </a:r>
            <a:r>
              <a:rPr lang="id-ID" dirty="0"/>
              <a:t>, </a:t>
            </a:r>
            <a:r>
              <a:rPr lang="id-ID" dirty="0">
                <a:solidFill>
                  <a:srgbClr val="C00000"/>
                </a:solidFill>
              </a:rPr>
              <a:t>M.Eng</a:t>
            </a:r>
            <a:r>
              <a:rPr lang="id-ID" dirty="0"/>
              <a:t> and </a:t>
            </a:r>
            <a:r>
              <a:rPr lang="id-ID" dirty="0">
                <a:solidFill>
                  <a:srgbClr val="C00000"/>
                </a:solidFill>
              </a:rPr>
              <a:t>Ph.D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id-ID" dirty="0"/>
              <a:t>in Software Engineering from</a:t>
            </a:r>
            <a:br>
              <a:rPr lang="id-ID" dirty="0"/>
            </a:br>
            <a:r>
              <a:rPr lang="id-ID" dirty="0"/>
              <a:t>Saitama University Japan (1994-2004)</a:t>
            </a:r>
            <a:br>
              <a:rPr lang="id-ID" dirty="0"/>
            </a:br>
            <a:r>
              <a:rPr lang="id-ID" dirty="0"/>
              <a:t>Universiti Teknikal Malaysia Melaka (2014)</a:t>
            </a:r>
          </a:p>
          <a:p>
            <a:r>
              <a:rPr lang="id-ID" dirty="0"/>
              <a:t>Research Interests: </a:t>
            </a:r>
            <a:r>
              <a:rPr lang="en-US" dirty="0">
                <a:solidFill>
                  <a:srgbClr val="C00000"/>
                </a:solidFill>
              </a:rPr>
              <a:t>Software Engineering</a:t>
            </a:r>
            <a:r>
              <a:rPr lang="en-US" dirty="0"/>
              <a:t>,</a:t>
            </a:r>
            <a:r>
              <a:rPr lang="id-ID" dirty="0"/>
              <a:t/>
            </a:r>
            <a:br>
              <a:rPr lang="id-ID" dirty="0"/>
            </a:br>
            <a:r>
              <a:rPr lang="id-ID" dirty="0"/>
              <a:t>Intelligent Systems</a:t>
            </a:r>
            <a:endParaRPr lang="en-US" dirty="0"/>
          </a:p>
          <a:p>
            <a:r>
              <a:rPr lang="en-US" dirty="0"/>
              <a:t>Founder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Koordinator</a:t>
            </a:r>
            <a:r>
              <a:rPr lang="en-US" dirty="0"/>
              <a:t> </a:t>
            </a:r>
            <a:r>
              <a:rPr lang="en-US" dirty="0" err="1">
                <a:solidFill>
                  <a:srgbClr val="CC0000"/>
                </a:solidFill>
              </a:rPr>
              <a:t>IlmuKomputer.Com</a:t>
            </a:r>
            <a:endParaRPr lang="id-ID" dirty="0">
              <a:solidFill>
                <a:srgbClr val="CC0000"/>
              </a:solidFill>
            </a:endParaRPr>
          </a:p>
          <a:p>
            <a:r>
              <a:rPr lang="id-ID" dirty="0"/>
              <a:t>Peneliti LIPI (2004-2007)</a:t>
            </a:r>
          </a:p>
          <a:p>
            <a:r>
              <a:rPr lang="id-ID" dirty="0"/>
              <a:t>Founder dan CEO </a:t>
            </a:r>
            <a:r>
              <a:rPr lang="id-ID" dirty="0">
                <a:solidFill>
                  <a:srgbClr val="CC0000"/>
                </a:solidFill>
              </a:rPr>
              <a:t>PT Brainmatics Cipta Informatika</a:t>
            </a:r>
            <a:endParaRPr lang="en-US" dirty="0">
              <a:solidFill>
                <a:srgbClr val="CC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76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3.2 </a:t>
            </a:r>
            <a:r>
              <a:rPr lang="en-US" sz="4000" dirty="0" err="1"/>
              <a:t>Teknik</a:t>
            </a:r>
            <a:r>
              <a:rPr lang="en-US" sz="4000" dirty="0"/>
              <a:t> </a:t>
            </a:r>
            <a:r>
              <a:rPr lang="en-US" sz="4000" dirty="0" err="1"/>
              <a:t>Mengelola</a:t>
            </a:r>
            <a:r>
              <a:rPr lang="en-US" sz="4000" dirty="0"/>
              <a:t> Paper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8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Mengelola</a:t>
            </a:r>
            <a:r>
              <a:rPr lang="en-US" dirty="0" smtClean="0"/>
              <a:t> Paper Yang </a:t>
            </a:r>
            <a:r>
              <a:rPr lang="en-US" dirty="0" err="1" smtClean="0"/>
              <a:t>Direview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700" dirty="0" err="1"/>
              <a:t>Buat</a:t>
            </a:r>
            <a:r>
              <a:rPr lang="en-US" sz="2700" dirty="0"/>
              <a:t> </a:t>
            </a:r>
            <a:r>
              <a:rPr lang="en-US" sz="2700" dirty="0">
                <a:solidFill>
                  <a:srgbClr val="C00000"/>
                </a:solidFill>
              </a:rPr>
              <a:t>account</a:t>
            </a:r>
            <a:r>
              <a:rPr lang="en-US" sz="2700" dirty="0"/>
              <a:t> </a:t>
            </a:r>
            <a:r>
              <a:rPr lang="en-US" sz="2700" dirty="0" smtClean="0"/>
              <a:t>di mendeley.com </a:t>
            </a:r>
            <a:r>
              <a:rPr lang="en-US" sz="2700" dirty="0" err="1" smtClean="0"/>
              <a:t>dan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70C0"/>
                </a:solidFill>
              </a:rPr>
              <a:t>download </a:t>
            </a:r>
            <a:r>
              <a:rPr lang="en-US" sz="2700" dirty="0" err="1" smtClean="0"/>
              <a:t>aplikasinya</a:t>
            </a:r>
            <a:endParaRPr lang="en-US" sz="2700" dirty="0" smtClean="0"/>
          </a:p>
          <a:p>
            <a:r>
              <a:rPr lang="en-US" sz="2700" dirty="0" err="1" smtClean="0">
                <a:solidFill>
                  <a:srgbClr val="C00000"/>
                </a:solidFill>
              </a:rPr>
              <a:t>Buat</a:t>
            </a:r>
            <a:r>
              <a:rPr lang="en-US" sz="2700" dirty="0" smtClean="0">
                <a:solidFill>
                  <a:srgbClr val="C00000"/>
                </a:solidFill>
              </a:rPr>
              <a:t> folder </a:t>
            </a:r>
            <a:r>
              <a:rPr lang="en-US" sz="2700" dirty="0" err="1" smtClean="0"/>
              <a:t>dan</a:t>
            </a:r>
            <a:r>
              <a:rPr lang="en-US" sz="2700" dirty="0" smtClean="0"/>
              <a:t> sub folder </a:t>
            </a:r>
            <a:r>
              <a:rPr lang="en-US" sz="2700" dirty="0" err="1" smtClean="0"/>
              <a:t>pada</a:t>
            </a:r>
            <a:r>
              <a:rPr lang="en-US" sz="2700" dirty="0" smtClean="0"/>
              <a:t> </a:t>
            </a:r>
            <a:r>
              <a:rPr lang="en-US" sz="2700" dirty="0" err="1" smtClean="0"/>
              <a:t>aplikasi</a:t>
            </a:r>
            <a:r>
              <a:rPr lang="en-US" sz="2700" dirty="0" smtClean="0"/>
              <a:t> </a:t>
            </a:r>
            <a:r>
              <a:rPr lang="en-US" sz="2700" dirty="0" err="1" smtClean="0"/>
              <a:t>mendeley</a:t>
            </a:r>
            <a:r>
              <a:rPr lang="en-US" sz="2700" dirty="0" smtClean="0"/>
              <a:t>, </a:t>
            </a:r>
            <a:r>
              <a:rPr lang="en-US" sz="2700" dirty="0" err="1" smtClean="0"/>
              <a:t>dan</a:t>
            </a:r>
            <a:r>
              <a:rPr lang="en-US" sz="2700" dirty="0" smtClean="0"/>
              <a:t> </a:t>
            </a:r>
            <a:r>
              <a:rPr lang="en-US" sz="2700" dirty="0" err="1" smtClean="0">
                <a:solidFill>
                  <a:srgbClr val="0070C0"/>
                </a:solidFill>
              </a:rPr>
              <a:t>letakkan</a:t>
            </a:r>
            <a:r>
              <a:rPr lang="en-US" sz="2700" dirty="0" smtClean="0">
                <a:solidFill>
                  <a:srgbClr val="0070C0"/>
                </a:solidFill>
              </a:rPr>
              <a:t> paper (pdf) yang </a:t>
            </a:r>
            <a:r>
              <a:rPr lang="en-US" sz="2700" dirty="0" err="1" smtClean="0">
                <a:solidFill>
                  <a:srgbClr val="0070C0"/>
                </a:solidFill>
              </a:rPr>
              <a:t>sudah</a:t>
            </a:r>
            <a:r>
              <a:rPr lang="en-US" sz="2700" dirty="0" smtClean="0">
                <a:solidFill>
                  <a:srgbClr val="0070C0"/>
                </a:solidFill>
              </a:rPr>
              <a:t> </a:t>
            </a:r>
            <a:r>
              <a:rPr lang="en-US" sz="2700" dirty="0" err="1" smtClean="0">
                <a:solidFill>
                  <a:srgbClr val="0070C0"/>
                </a:solidFill>
              </a:rPr>
              <a:t>didownload</a:t>
            </a:r>
            <a:r>
              <a:rPr lang="en-US" sz="2700" dirty="0" smtClean="0">
                <a:solidFill>
                  <a:srgbClr val="0070C0"/>
                </a:solidFill>
              </a:rPr>
              <a:t> </a:t>
            </a:r>
            <a:r>
              <a:rPr lang="en-US" sz="2700" dirty="0" err="1" smtClean="0"/>
              <a:t>ke</a:t>
            </a:r>
            <a:r>
              <a:rPr lang="en-US" sz="2700" dirty="0" smtClean="0"/>
              <a:t> folder yang </a:t>
            </a:r>
            <a:r>
              <a:rPr lang="en-US" sz="2700" dirty="0" err="1" smtClean="0"/>
              <a:t>diinginkan</a:t>
            </a:r>
            <a:r>
              <a:rPr lang="en-US" sz="2700" dirty="0" smtClean="0"/>
              <a:t> di </a:t>
            </a:r>
            <a:r>
              <a:rPr lang="en-US" sz="2700" dirty="0" err="1" smtClean="0"/>
              <a:t>mendeley</a:t>
            </a:r>
            <a:endParaRPr lang="en-US" sz="2700" dirty="0" smtClean="0"/>
          </a:p>
          <a:p>
            <a:r>
              <a:rPr lang="en-US" sz="2700" dirty="0" err="1" smtClean="0"/>
              <a:t>Bibliografi</a:t>
            </a:r>
            <a:r>
              <a:rPr lang="en-US" sz="2700" dirty="0" smtClean="0"/>
              <a:t> </a:t>
            </a:r>
            <a:r>
              <a:rPr lang="en-US" sz="2700" dirty="0" err="1" smtClean="0"/>
              <a:t>dari</a:t>
            </a:r>
            <a:r>
              <a:rPr lang="en-US" sz="2700" dirty="0" smtClean="0"/>
              <a:t> paper </a:t>
            </a:r>
            <a:r>
              <a:rPr lang="en-US" sz="2700" dirty="0" err="1" smtClean="0"/>
              <a:t>akan</a:t>
            </a:r>
            <a:r>
              <a:rPr lang="en-US" sz="2700" dirty="0" smtClean="0"/>
              <a:t> </a:t>
            </a:r>
            <a:r>
              <a:rPr lang="en-US" sz="2700" dirty="0" err="1" smtClean="0">
                <a:solidFill>
                  <a:srgbClr val="C00000"/>
                </a:solidFill>
              </a:rPr>
              <a:t>ditampilkan</a:t>
            </a:r>
            <a:r>
              <a:rPr lang="en-US" sz="2700" dirty="0" smtClean="0">
                <a:solidFill>
                  <a:srgbClr val="C00000"/>
                </a:solidFill>
              </a:rPr>
              <a:t> </a:t>
            </a:r>
            <a:r>
              <a:rPr lang="en-US" sz="2700" dirty="0" err="1" smtClean="0">
                <a:solidFill>
                  <a:srgbClr val="C00000"/>
                </a:solidFill>
              </a:rPr>
              <a:t>secara</a:t>
            </a:r>
            <a:r>
              <a:rPr lang="en-US" sz="2700" dirty="0" smtClean="0">
                <a:solidFill>
                  <a:srgbClr val="C00000"/>
                </a:solidFill>
              </a:rPr>
              <a:t> </a:t>
            </a:r>
            <a:r>
              <a:rPr lang="en-US" sz="2700" dirty="0" err="1" smtClean="0">
                <a:solidFill>
                  <a:srgbClr val="C00000"/>
                </a:solidFill>
              </a:rPr>
              <a:t>otomatis</a:t>
            </a:r>
            <a:r>
              <a:rPr lang="en-US" sz="2700" dirty="0">
                <a:solidFill>
                  <a:srgbClr val="C00000"/>
                </a:solidFill>
              </a:rPr>
              <a:t> </a:t>
            </a:r>
            <a:r>
              <a:rPr lang="en-US" sz="2700" dirty="0" err="1" smtClean="0"/>
              <a:t>setelah</a:t>
            </a:r>
            <a:r>
              <a:rPr lang="en-US" sz="2700" dirty="0" smtClean="0"/>
              <a:t> pdf </a:t>
            </a:r>
            <a:r>
              <a:rPr lang="en-US" sz="2700" dirty="0" err="1" smtClean="0"/>
              <a:t>diletakkan</a:t>
            </a:r>
            <a:endParaRPr lang="en-US" sz="2700" dirty="0"/>
          </a:p>
          <a:p>
            <a:r>
              <a:rPr lang="en-US" sz="2700" dirty="0" err="1" smtClean="0"/>
              <a:t>Apabila</a:t>
            </a:r>
            <a:r>
              <a:rPr lang="en-US" sz="2700" dirty="0" smtClean="0"/>
              <a:t> </a:t>
            </a:r>
            <a:r>
              <a:rPr lang="en-US" sz="2700" dirty="0" err="1" smtClean="0"/>
              <a:t>mendeley</a:t>
            </a:r>
            <a:r>
              <a:rPr lang="en-US" sz="2700" dirty="0" smtClean="0"/>
              <a:t> </a:t>
            </a:r>
            <a:r>
              <a:rPr lang="en-US" sz="2700" dirty="0" err="1" smtClean="0"/>
              <a:t>gagal</a:t>
            </a:r>
            <a:r>
              <a:rPr lang="en-US" sz="2700" dirty="0" smtClean="0"/>
              <a:t> </a:t>
            </a:r>
            <a:r>
              <a:rPr lang="en-US" sz="2700" dirty="0" err="1" smtClean="0"/>
              <a:t>membaca</a:t>
            </a:r>
            <a:r>
              <a:rPr lang="en-US" sz="2700" dirty="0" smtClean="0"/>
              <a:t> </a:t>
            </a:r>
            <a:r>
              <a:rPr lang="en-US" sz="2700" dirty="0" err="1" smtClean="0"/>
              <a:t>bibliografi</a:t>
            </a:r>
            <a:r>
              <a:rPr lang="en-US" sz="2700" dirty="0" smtClean="0"/>
              <a:t> </a:t>
            </a:r>
            <a:r>
              <a:rPr lang="en-US" sz="2700" dirty="0" err="1" smtClean="0"/>
              <a:t>dari</a:t>
            </a:r>
            <a:r>
              <a:rPr lang="en-US" sz="2700" dirty="0" smtClean="0"/>
              <a:t> paper, </a:t>
            </a:r>
            <a:r>
              <a:rPr lang="en-US" sz="2700" dirty="0" err="1" smtClean="0">
                <a:solidFill>
                  <a:srgbClr val="C00000"/>
                </a:solidFill>
              </a:rPr>
              <a:t>cari</a:t>
            </a:r>
            <a:r>
              <a:rPr lang="en-US" sz="2700" dirty="0" smtClean="0">
                <a:solidFill>
                  <a:srgbClr val="C00000"/>
                </a:solidFill>
              </a:rPr>
              <a:t> DOI </a:t>
            </a:r>
            <a:r>
              <a:rPr lang="en-US" sz="2700" dirty="0" err="1" smtClean="0">
                <a:solidFill>
                  <a:srgbClr val="C00000"/>
                </a:solidFill>
              </a:rPr>
              <a:t>dari</a:t>
            </a:r>
            <a:r>
              <a:rPr lang="en-US" sz="2700" dirty="0" smtClean="0">
                <a:solidFill>
                  <a:srgbClr val="C00000"/>
                </a:solidFill>
              </a:rPr>
              <a:t> paper</a:t>
            </a:r>
            <a:r>
              <a:rPr lang="en-US" sz="2700" dirty="0" smtClean="0"/>
              <a:t>, </a:t>
            </a:r>
            <a:r>
              <a:rPr lang="en-US" sz="2700" dirty="0" err="1" smtClean="0">
                <a:solidFill>
                  <a:srgbClr val="0070C0"/>
                </a:solidFill>
              </a:rPr>
              <a:t>isikan</a:t>
            </a:r>
            <a:r>
              <a:rPr lang="en-US" sz="2700" dirty="0" smtClean="0">
                <a:solidFill>
                  <a:srgbClr val="0070C0"/>
                </a:solidFill>
              </a:rPr>
              <a:t> di catalog ID</a:t>
            </a:r>
            <a:r>
              <a:rPr lang="en-US" sz="2700" dirty="0" smtClean="0"/>
              <a:t>, </a:t>
            </a:r>
            <a:r>
              <a:rPr lang="en-US" sz="2700" dirty="0" err="1" smtClean="0"/>
              <a:t>dan</a:t>
            </a:r>
            <a:r>
              <a:rPr lang="en-US" sz="2700" dirty="0" smtClean="0"/>
              <a:t> </a:t>
            </a:r>
            <a:r>
              <a:rPr lang="en-US" sz="2700" dirty="0" err="1" smtClean="0"/>
              <a:t>setelah</a:t>
            </a:r>
            <a:r>
              <a:rPr lang="en-US" sz="2700" dirty="0" smtClean="0"/>
              <a:t> lookup </a:t>
            </a:r>
            <a:r>
              <a:rPr lang="en-US" sz="2700" dirty="0" err="1" smtClean="0"/>
              <a:t>dipilih</a:t>
            </a:r>
            <a:r>
              <a:rPr lang="en-US" sz="2700" dirty="0" smtClean="0"/>
              <a:t>, </a:t>
            </a:r>
            <a:r>
              <a:rPr lang="en-US" sz="2700" dirty="0" err="1" smtClean="0"/>
              <a:t>bibliografi</a:t>
            </a:r>
            <a:r>
              <a:rPr lang="en-US" sz="2700" dirty="0" smtClean="0"/>
              <a:t> </a:t>
            </a:r>
            <a:r>
              <a:rPr lang="en-US" sz="2700" dirty="0" err="1" smtClean="0"/>
              <a:t>akan</a:t>
            </a:r>
            <a:r>
              <a:rPr lang="en-US" sz="2700" dirty="0" smtClean="0"/>
              <a:t> </a:t>
            </a:r>
            <a:r>
              <a:rPr lang="en-US" sz="2700" dirty="0" err="1" smtClean="0"/>
              <a:t>muncul</a:t>
            </a:r>
            <a:r>
              <a:rPr lang="en-US" sz="2700" dirty="0" smtClean="0"/>
              <a:t> </a:t>
            </a:r>
            <a:r>
              <a:rPr lang="en-US" sz="2700" dirty="0" err="1" smtClean="0"/>
              <a:t>secara</a:t>
            </a:r>
            <a:r>
              <a:rPr lang="en-US" sz="2700" dirty="0" smtClean="0"/>
              <a:t> </a:t>
            </a:r>
            <a:r>
              <a:rPr lang="en-US" sz="2700" dirty="0" err="1" smtClean="0"/>
              <a:t>otomatis</a:t>
            </a:r>
            <a:endParaRPr lang="en-US" sz="2700" dirty="0" smtClean="0"/>
          </a:p>
          <a:p>
            <a:r>
              <a:rPr lang="en-US" sz="2700" dirty="0" smtClean="0">
                <a:solidFill>
                  <a:srgbClr val="C00000"/>
                </a:solidFill>
              </a:rPr>
              <a:t>Install MS Word Plugin </a:t>
            </a:r>
            <a:r>
              <a:rPr lang="en-US" sz="2700" dirty="0" err="1" smtClean="0"/>
              <a:t>untuk</a:t>
            </a:r>
            <a:r>
              <a:rPr lang="en-US" sz="2700" dirty="0" smtClean="0"/>
              <a:t> </a:t>
            </a:r>
            <a:r>
              <a:rPr lang="en-US" sz="2700" dirty="0" err="1" smtClean="0"/>
              <a:t>membantu</a:t>
            </a:r>
            <a:r>
              <a:rPr lang="en-US" sz="2700" dirty="0" smtClean="0"/>
              <a:t> </a:t>
            </a:r>
            <a:r>
              <a:rPr lang="en-US" sz="2700" dirty="0" err="1" smtClean="0"/>
              <a:t>dalam</a:t>
            </a:r>
            <a:r>
              <a:rPr lang="en-US" sz="2700" dirty="0" smtClean="0"/>
              <a:t> </a:t>
            </a:r>
            <a:r>
              <a:rPr lang="en-US" sz="2700" dirty="0" err="1" smtClean="0"/>
              <a:t>menuliskan</a:t>
            </a:r>
            <a:r>
              <a:rPr lang="en-US" sz="2700" dirty="0" smtClean="0"/>
              <a:t> </a:t>
            </a:r>
            <a:r>
              <a:rPr lang="en-US" sz="2700" dirty="0" err="1" smtClean="0"/>
              <a:t>sitasi</a:t>
            </a:r>
            <a:r>
              <a:rPr lang="en-US" sz="2700" dirty="0" smtClean="0"/>
              <a:t> </a:t>
            </a:r>
            <a:r>
              <a:rPr lang="en-US" sz="2700" dirty="0" err="1" smtClean="0"/>
              <a:t>dan</a:t>
            </a:r>
            <a:r>
              <a:rPr lang="en-US" sz="2700" dirty="0" smtClean="0"/>
              <a:t> </a:t>
            </a:r>
            <a:r>
              <a:rPr lang="en-US" sz="2700" dirty="0" err="1" smtClean="0"/>
              <a:t>daftar</a:t>
            </a:r>
            <a:r>
              <a:rPr lang="en-US" sz="2700" dirty="0" smtClean="0"/>
              <a:t> </a:t>
            </a:r>
            <a:r>
              <a:rPr lang="en-US" sz="2700" dirty="0" err="1" smtClean="0"/>
              <a:t>referensi</a:t>
            </a:r>
            <a:endParaRPr lang="en-US" sz="2700" dirty="0" smtClean="0"/>
          </a:p>
          <a:p>
            <a:endParaRPr lang="en-US" sz="27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69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588" t="8889" r="19411" b="10222"/>
          <a:stretch/>
        </p:blipFill>
        <p:spPr>
          <a:xfrm>
            <a:off x="1" y="0"/>
            <a:ext cx="9144000" cy="682052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32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999" t="9111" r="19501" b="10000"/>
          <a:stretch/>
        </p:blipFill>
        <p:spPr>
          <a:xfrm>
            <a:off x="0" y="0"/>
            <a:ext cx="9144000" cy="687689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71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500" t="9111" r="19500" b="10000"/>
          <a:stretch/>
        </p:blipFill>
        <p:spPr>
          <a:xfrm>
            <a:off x="0" y="0"/>
            <a:ext cx="9194242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9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502" t="2000" r="17472" b="31063"/>
          <a:stretch/>
        </p:blipFill>
        <p:spPr>
          <a:xfrm>
            <a:off x="-1" y="0"/>
            <a:ext cx="9293899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000" t="2000" r="21000" b="34000"/>
          <a:stretch/>
        </p:blipFill>
        <p:spPr>
          <a:xfrm>
            <a:off x="-76200" y="0"/>
            <a:ext cx="9220200" cy="691515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40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3.3 </a:t>
            </a:r>
            <a:r>
              <a:rPr lang="en-US" sz="4000" dirty="0" err="1"/>
              <a:t>Teknik</a:t>
            </a:r>
            <a:r>
              <a:rPr lang="en-US" sz="4000" dirty="0"/>
              <a:t> </a:t>
            </a:r>
            <a:r>
              <a:rPr lang="en-US" sz="4000" dirty="0" err="1"/>
              <a:t>Mereview</a:t>
            </a:r>
            <a:r>
              <a:rPr lang="en-US" sz="4000" dirty="0"/>
              <a:t> Paper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89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Jenis</a:t>
            </a:r>
            <a:r>
              <a:rPr lang="en-US" dirty="0" smtClean="0"/>
              <a:t> Paper </a:t>
            </a:r>
            <a:r>
              <a:rPr lang="en-US" dirty="0" err="1" smtClean="0"/>
              <a:t>Ilmiah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9104"/>
            <a:ext cx="7886700" cy="502409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rgbClr val="C00000"/>
                </a:solidFill>
              </a:rPr>
              <a:t>Technical Paper</a:t>
            </a:r>
          </a:p>
          <a:p>
            <a:pPr marL="801687" lvl="1" indent="-514350">
              <a:buFont typeface="+mj-lt"/>
              <a:buAutoNum type="arabicPeriod"/>
            </a:pPr>
            <a:r>
              <a:rPr lang="en-US" sz="2400" dirty="0" smtClean="0"/>
              <a:t>Paper yang </a:t>
            </a:r>
            <a:r>
              <a:rPr lang="en-US" sz="2400" dirty="0" err="1" smtClean="0"/>
              <a:t>isinya</a:t>
            </a:r>
            <a:r>
              <a:rPr lang="en-US" sz="2400" dirty="0"/>
              <a:t> </a:t>
            </a:r>
            <a:r>
              <a:rPr lang="en-US" sz="2400" dirty="0" err="1" smtClean="0"/>
              <a:t>adalah</a:t>
            </a:r>
            <a:r>
              <a:rPr lang="en-US" sz="2400" dirty="0" smtClean="0"/>
              <a:t> </a:t>
            </a:r>
            <a:r>
              <a:rPr lang="en-US" sz="2400" dirty="0" err="1" smtClean="0"/>
              <a:t>hasil</a:t>
            </a:r>
            <a:r>
              <a:rPr lang="en-US" sz="2400" dirty="0" smtClean="0"/>
              <a:t> </a:t>
            </a:r>
            <a:r>
              <a:rPr lang="en-US" sz="2400" dirty="0" err="1" smtClean="0"/>
              <a:t>penelitian</a:t>
            </a:r>
            <a:r>
              <a:rPr lang="en-US" sz="2400" dirty="0" smtClean="0"/>
              <a:t>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eksperimen</a:t>
            </a:r>
            <a:r>
              <a:rPr lang="en-US" sz="2400" dirty="0" smtClean="0"/>
              <a:t> yang </a:t>
            </a:r>
            <a:r>
              <a:rPr lang="en-US" sz="2400" dirty="0" err="1" smtClean="0"/>
              <a:t>dilakukan</a:t>
            </a:r>
            <a:r>
              <a:rPr lang="en-US" sz="2400" dirty="0" smtClean="0"/>
              <a:t> </a:t>
            </a:r>
            <a:r>
              <a:rPr lang="en-US" sz="2400" dirty="0" err="1" smtClean="0"/>
              <a:t>seorang</a:t>
            </a:r>
            <a:r>
              <a:rPr lang="en-US" sz="2400" dirty="0" smtClean="0"/>
              <a:t> </a:t>
            </a:r>
            <a:r>
              <a:rPr lang="en-US" sz="2400" dirty="0" err="1" smtClean="0"/>
              <a:t>peneliti</a:t>
            </a:r>
            <a:endParaRPr lang="en-US" sz="2400" dirty="0"/>
          </a:p>
          <a:p>
            <a:pPr marL="801687" lvl="1" indent="-514350">
              <a:buFont typeface="+mj-lt"/>
              <a:buAutoNum type="arabicPeriod"/>
            </a:pPr>
            <a:r>
              <a:rPr lang="en-US" sz="2400" dirty="0" err="1" smtClean="0"/>
              <a:t>Penilaian</a:t>
            </a:r>
            <a:r>
              <a:rPr lang="en-US" sz="2400" dirty="0" smtClean="0"/>
              <a:t> </a:t>
            </a:r>
            <a:r>
              <a:rPr lang="en-US" sz="2400" dirty="0" err="1" smtClean="0"/>
              <a:t>kualitas</a:t>
            </a:r>
            <a:r>
              <a:rPr lang="en-US" sz="2400" dirty="0" smtClean="0"/>
              <a:t> technical paper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0070C0"/>
                </a:solidFill>
              </a:rPr>
              <a:t>kontribusi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</a:rPr>
              <a:t>ke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</a:rPr>
              <a:t>pengetahuan</a:t>
            </a:r>
            <a:endParaRPr lang="en-US" sz="2400" dirty="0" smtClean="0">
              <a:solidFill>
                <a:srgbClr val="0070C0"/>
              </a:solidFill>
            </a:endParaRPr>
          </a:p>
          <a:p>
            <a:pPr marL="287337" lvl="1" indent="0">
              <a:buNone/>
            </a:pPr>
            <a:endParaRPr lang="en-US" sz="2400" dirty="0" smtClean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Survey Paper</a:t>
            </a:r>
          </a:p>
          <a:p>
            <a:pPr marL="801687" lvl="1" indent="-514350">
              <a:buFont typeface="+mj-lt"/>
              <a:buAutoNum type="arabicPeriod"/>
            </a:pPr>
            <a:r>
              <a:rPr lang="en-US" dirty="0"/>
              <a:t>Paper yang </a:t>
            </a:r>
            <a:r>
              <a:rPr lang="en-US" dirty="0" err="1"/>
              <a:t>isinya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review </a:t>
            </a:r>
            <a:r>
              <a:rPr lang="en-US" dirty="0" err="1">
                <a:solidFill>
                  <a:srgbClr val="0070C0"/>
                </a:solidFill>
              </a:rPr>
              <a:t>dan</a:t>
            </a:r>
            <a:r>
              <a:rPr lang="en-US" dirty="0">
                <a:solidFill>
                  <a:srgbClr val="0070C0"/>
                </a:solidFill>
              </a:rPr>
              <a:t> survey </a:t>
            </a:r>
            <a:r>
              <a:rPr lang="en-US" dirty="0" err="1">
                <a:solidFill>
                  <a:srgbClr val="0070C0"/>
                </a:solidFill>
              </a:rPr>
              <a:t>tentang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topik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tema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suatu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penelitian</a:t>
            </a:r>
            <a:r>
              <a:rPr lang="en-US" dirty="0"/>
              <a:t>,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direview</a:t>
            </a:r>
            <a:r>
              <a:rPr lang="en-US" dirty="0"/>
              <a:t> </a:t>
            </a:r>
            <a:r>
              <a:rPr lang="en-US" dirty="0" err="1"/>
              <a:t>mencapai</a:t>
            </a:r>
            <a:r>
              <a:rPr lang="en-US" dirty="0"/>
              <a:t> </a:t>
            </a:r>
            <a:r>
              <a:rPr lang="en-US" dirty="0" err="1"/>
              <a:t>ratusan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ribuan</a:t>
            </a:r>
            <a:r>
              <a:rPr lang="en-US" dirty="0"/>
              <a:t> </a:t>
            </a:r>
          </a:p>
          <a:p>
            <a:pPr marL="801687" lvl="1" indent="-514350">
              <a:buFont typeface="+mj-lt"/>
              <a:buAutoNum type="arabicPeriod"/>
            </a:pPr>
            <a:r>
              <a:rPr lang="en-US" dirty="0" err="1"/>
              <a:t>Rujukan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panduan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peneliti</a:t>
            </a:r>
            <a:r>
              <a:rPr lang="en-US" dirty="0"/>
              <a:t> yang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memulai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memahami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suatu</a:t>
            </a:r>
            <a:r>
              <a:rPr lang="en-US" dirty="0">
                <a:solidFill>
                  <a:srgbClr val="0070C0"/>
                </a:solidFill>
              </a:rPr>
              <a:t> topic/</a:t>
            </a:r>
            <a:r>
              <a:rPr lang="en-US" dirty="0" err="1">
                <a:solidFill>
                  <a:srgbClr val="0070C0"/>
                </a:solidFill>
              </a:rPr>
              <a:t>tema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penelitian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secara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komprehensif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43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3.3.1 Technical Paper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80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9100"/>
            <a:ext cx="8305800" cy="647700"/>
          </a:xfrm>
        </p:spPr>
        <p:txBody>
          <a:bodyPr>
            <a:noAutofit/>
          </a:bodyPr>
          <a:lstStyle/>
          <a:p>
            <a:r>
              <a:rPr lang="en-US" dirty="0"/>
              <a:t>Course Outline</a:t>
            </a: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543987"/>
              </p:ext>
            </p:extLst>
          </p:nvPr>
        </p:nvGraphicFramePr>
        <p:xfrm>
          <a:off x="628650" y="1528763"/>
          <a:ext cx="7886700" cy="4643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9656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610600" cy="762000"/>
          </a:xfrm>
        </p:spPr>
        <p:txBody>
          <a:bodyPr>
            <a:normAutofit/>
          </a:bodyPr>
          <a:lstStyle/>
          <a:p>
            <a:r>
              <a:rPr lang="en-US" dirty="0" err="1"/>
              <a:t>Kiat</a:t>
            </a:r>
            <a:r>
              <a:rPr lang="en-US" dirty="0"/>
              <a:t> </a:t>
            </a:r>
            <a:r>
              <a:rPr lang="en-US" dirty="0" err="1"/>
              <a:t>Mereview</a:t>
            </a:r>
            <a:r>
              <a:rPr lang="en-US" dirty="0"/>
              <a:t> </a:t>
            </a:r>
            <a:r>
              <a:rPr lang="en-US" dirty="0" smtClean="0"/>
              <a:t>Technical Paper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8077200" cy="5334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Pahami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Masalah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Penelitian</a:t>
            </a:r>
            <a:endParaRPr lang="en-US" sz="2400" dirty="0" smtClean="0"/>
          </a:p>
          <a:p>
            <a:pPr marL="806450" lvl="1" indent="-457200"/>
            <a:r>
              <a:rPr lang="en-US" sz="1900" dirty="0" err="1" smtClean="0"/>
              <a:t>Apakah</a:t>
            </a:r>
            <a:r>
              <a:rPr lang="en-US" sz="1900" dirty="0" smtClean="0"/>
              <a:t> </a:t>
            </a:r>
            <a:r>
              <a:rPr lang="en-US" sz="1900" dirty="0" err="1" smtClean="0"/>
              <a:t>penelitian</a:t>
            </a:r>
            <a:r>
              <a:rPr lang="en-US" sz="1900" dirty="0" smtClean="0"/>
              <a:t> </a:t>
            </a:r>
            <a:r>
              <a:rPr lang="en-US" sz="1900" dirty="0" err="1" smtClean="0"/>
              <a:t>hanya</a:t>
            </a:r>
            <a:r>
              <a:rPr lang="en-US" sz="1900" dirty="0" smtClean="0"/>
              <a:t> </a:t>
            </a:r>
            <a:r>
              <a:rPr lang="en-US" sz="1900" dirty="0" err="1" smtClean="0"/>
              <a:t>menyelesaikan</a:t>
            </a:r>
            <a:r>
              <a:rPr lang="en-US" sz="1900" dirty="0" smtClean="0"/>
              <a:t> </a:t>
            </a:r>
            <a:r>
              <a:rPr lang="en-US" sz="1900" dirty="0" err="1" smtClean="0">
                <a:solidFill>
                  <a:srgbClr val="0070C0"/>
                </a:solidFill>
              </a:rPr>
              <a:t>masalah</a:t>
            </a:r>
            <a:r>
              <a:rPr lang="en-US" sz="1900" dirty="0" smtClean="0">
                <a:solidFill>
                  <a:srgbClr val="0070C0"/>
                </a:solidFill>
              </a:rPr>
              <a:t> yang </a:t>
            </a:r>
            <a:r>
              <a:rPr lang="en-US" sz="1900" dirty="0" err="1" smtClean="0">
                <a:solidFill>
                  <a:srgbClr val="0070C0"/>
                </a:solidFill>
              </a:rPr>
              <a:t>dibuat-buat</a:t>
            </a:r>
            <a:r>
              <a:rPr lang="en-US" sz="1900" dirty="0" smtClean="0"/>
              <a:t>?</a:t>
            </a:r>
          </a:p>
          <a:p>
            <a:pPr marL="806450" lvl="1" indent="-457200"/>
            <a:r>
              <a:rPr lang="en-US" sz="1900" dirty="0" err="1" smtClean="0"/>
              <a:t>Apakah</a:t>
            </a:r>
            <a:r>
              <a:rPr lang="en-US" sz="1900" dirty="0" smtClean="0"/>
              <a:t> </a:t>
            </a:r>
            <a:r>
              <a:rPr lang="id-ID" sz="1900" dirty="0" smtClean="0"/>
              <a:t>masalah penelitian </a:t>
            </a:r>
            <a:r>
              <a:rPr lang="id-ID" sz="1900" dirty="0" smtClean="0">
                <a:solidFill>
                  <a:srgbClr val="0070C0"/>
                </a:solidFill>
              </a:rPr>
              <a:t>dilandasi</a:t>
            </a:r>
            <a:r>
              <a:rPr lang="id-ID" sz="1900" dirty="0" smtClean="0"/>
              <a:t> dan divalidasi?</a:t>
            </a:r>
            <a:endParaRPr lang="en-US" sz="19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Pahami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Kontribusi</a:t>
            </a:r>
            <a:endParaRPr lang="en-US" sz="2400" dirty="0" smtClean="0"/>
          </a:p>
          <a:p>
            <a:pPr marL="806450" lvl="1" indent="-457200"/>
            <a:r>
              <a:rPr lang="en-US" sz="1900" dirty="0" err="1" smtClean="0"/>
              <a:t>Apakah</a:t>
            </a:r>
            <a:r>
              <a:rPr lang="en-US" sz="1900" dirty="0" smtClean="0"/>
              <a:t> </a:t>
            </a:r>
            <a:r>
              <a:rPr lang="en-US" sz="1900" dirty="0" err="1" smtClean="0"/>
              <a:t>peneliti</a:t>
            </a:r>
            <a:r>
              <a:rPr lang="en-US" sz="1900" dirty="0" smtClean="0"/>
              <a:t> </a:t>
            </a:r>
            <a:r>
              <a:rPr lang="en-US" sz="1900" dirty="0" err="1" smtClean="0"/>
              <a:t>hanya</a:t>
            </a:r>
            <a:r>
              <a:rPr lang="en-US" sz="1900" dirty="0" smtClean="0"/>
              <a:t> </a:t>
            </a:r>
            <a:r>
              <a:rPr lang="en-US" sz="1900" dirty="0" err="1" smtClean="0">
                <a:solidFill>
                  <a:srgbClr val="0070C0"/>
                </a:solidFill>
              </a:rPr>
              <a:t>mengulang</a:t>
            </a:r>
            <a:r>
              <a:rPr lang="en-US" sz="1900" dirty="0" smtClean="0">
                <a:solidFill>
                  <a:srgbClr val="0070C0"/>
                </a:solidFill>
              </a:rPr>
              <a:t> </a:t>
            </a:r>
            <a:r>
              <a:rPr lang="en-US" sz="1900" dirty="0" err="1" smtClean="0">
                <a:solidFill>
                  <a:srgbClr val="0070C0"/>
                </a:solidFill>
              </a:rPr>
              <a:t>hal</a:t>
            </a:r>
            <a:r>
              <a:rPr lang="en-US" sz="1900" dirty="0" smtClean="0">
                <a:solidFill>
                  <a:srgbClr val="0070C0"/>
                </a:solidFill>
              </a:rPr>
              <a:t> yang </a:t>
            </a:r>
            <a:r>
              <a:rPr lang="en-US" sz="1900" dirty="0" err="1" smtClean="0">
                <a:solidFill>
                  <a:srgbClr val="0070C0"/>
                </a:solidFill>
              </a:rPr>
              <a:t>sudah</a:t>
            </a:r>
            <a:r>
              <a:rPr lang="en-US" sz="1900" dirty="0" smtClean="0">
                <a:solidFill>
                  <a:srgbClr val="0070C0"/>
                </a:solidFill>
              </a:rPr>
              <a:t> </a:t>
            </a:r>
            <a:r>
              <a:rPr lang="en-US" sz="1900" dirty="0" err="1" smtClean="0">
                <a:solidFill>
                  <a:srgbClr val="0070C0"/>
                </a:solidFill>
              </a:rPr>
              <a:t>ada</a:t>
            </a:r>
            <a:r>
              <a:rPr lang="en-US" sz="1900" dirty="0" smtClean="0"/>
              <a:t>?</a:t>
            </a:r>
          </a:p>
          <a:p>
            <a:pPr marL="806450" lvl="1" indent="-457200"/>
            <a:r>
              <a:rPr lang="en-US" sz="1900" dirty="0" err="1" smtClean="0"/>
              <a:t>Apakah</a:t>
            </a:r>
            <a:r>
              <a:rPr lang="en-US" sz="1900" dirty="0" smtClean="0"/>
              <a:t> </a:t>
            </a:r>
            <a:r>
              <a:rPr lang="en-US" sz="1900" dirty="0" err="1" smtClean="0"/>
              <a:t>peneliti</a:t>
            </a:r>
            <a:r>
              <a:rPr lang="en-US" sz="1900" dirty="0" smtClean="0"/>
              <a:t> </a:t>
            </a:r>
            <a:r>
              <a:rPr lang="en-US" sz="1900" dirty="0" err="1" smtClean="0"/>
              <a:t>menyadari</a:t>
            </a:r>
            <a:r>
              <a:rPr lang="en-US" sz="1900" dirty="0" smtClean="0"/>
              <a:t> </a:t>
            </a:r>
            <a:r>
              <a:rPr lang="en-US" sz="1900" dirty="0" err="1" smtClean="0">
                <a:solidFill>
                  <a:srgbClr val="0070C0"/>
                </a:solidFill>
              </a:rPr>
              <a:t>literatur</a:t>
            </a:r>
            <a:r>
              <a:rPr lang="en-US" sz="1900" dirty="0" smtClean="0">
                <a:solidFill>
                  <a:srgbClr val="0070C0"/>
                </a:solidFill>
              </a:rPr>
              <a:t> lain yang </a:t>
            </a:r>
            <a:r>
              <a:rPr lang="en-US" sz="1900" dirty="0" err="1" smtClean="0">
                <a:solidFill>
                  <a:srgbClr val="0070C0"/>
                </a:solidFill>
              </a:rPr>
              <a:t>berhubungan</a:t>
            </a:r>
            <a:r>
              <a:rPr lang="id-ID" sz="1900" dirty="0">
                <a:solidFill>
                  <a:srgbClr val="0070C0"/>
                </a:solidFill>
              </a:rPr>
              <a:t> </a:t>
            </a:r>
            <a:r>
              <a:rPr lang="id-ID" sz="1900" dirty="0" smtClean="0">
                <a:solidFill>
                  <a:srgbClr val="0070C0"/>
                </a:solidFill>
              </a:rPr>
              <a:t>dengan</a:t>
            </a:r>
            <a:r>
              <a:rPr lang="id-ID" sz="1900" dirty="0" smtClean="0"/>
              <a:t> p</a:t>
            </a:r>
            <a:r>
              <a:rPr lang="en-US" sz="1900" dirty="0" err="1" smtClean="0"/>
              <a:t>enelitiannya</a:t>
            </a:r>
            <a:r>
              <a:rPr lang="en-US" sz="1900" dirty="0" smtClean="0"/>
              <a:t>?</a:t>
            </a:r>
          </a:p>
          <a:p>
            <a:pPr marL="806450" lvl="1" indent="-457200"/>
            <a:r>
              <a:rPr lang="it-IT" sz="1900" dirty="0" smtClean="0"/>
              <a:t>Apa </a:t>
            </a:r>
            <a:r>
              <a:rPr lang="it-IT" sz="1900" dirty="0"/>
              <a:t>yang baru dan orisinil di paper </a:t>
            </a:r>
            <a:r>
              <a:rPr lang="it-IT" sz="1900" dirty="0" smtClean="0"/>
              <a:t>itu (metodologi, algoritma, evaluasi, validasi, tool, dsb.)?</a:t>
            </a:r>
            <a:endParaRPr lang="en-US" sz="19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/>
              <a:t>Pahami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Validitas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Kontribusi</a:t>
            </a:r>
            <a:endParaRPr lang="en-US" sz="2400" dirty="0" smtClean="0">
              <a:solidFill>
                <a:srgbClr val="C00000"/>
              </a:solidFill>
            </a:endParaRPr>
          </a:p>
          <a:p>
            <a:pPr marL="806450" lvl="1" indent="-457200"/>
            <a:r>
              <a:rPr lang="en-US" sz="1900" dirty="0" err="1" smtClean="0"/>
              <a:t>Apakah</a:t>
            </a:r>
            <a:r>
              <a:rPr lang="en-US" sz="1900" dirty="0" smtClean="0"/>
              <a:t> </a:t>
            </a:r>
            <a:r>
              <a:rPr lang="en-US" sz="1900" dirty="0" err="1" smtClean="0"/>
              <a:t>teori</a:t>
            </a:r>
            <a:r>
              <a:rPr lang="en-US" sz="1900" dirty="0" smtClean="0"/>
              <a:t> </a:t>
            </a:r>
            <a:r>
              <a:rPr lang="id-ID" sz="1900" dirty="0" smtClean="0"/>
              <a:t>atau model yang diusulkan </a:t>
            </a:r>
            <a:r>
              <a:rPr lang="en-US" sz="1900" dirty="0" err="1" smtClean="0"/>
              <a:t>sudah</a:t>
            </a:r>
            <a:r>
              <a:rPr lang="en-US" sz="1900" dirty="0" smtClean="0"/>
              <a:t> </a:t>
            </a:r>
            <a:r>
              <a:rPr lang="en-US" sz="1900" dirty="0" err="1" smtClean="0">
                <a:solidFill>
                  <a:srgbClr val="0070C0"/>
                </a:solidFill>
              </a:rPr>
              <a:t>terbukti</a:t>
            </a:r>
            <a:r>
              <a:rPr lang="en-US" sz="1900" dirty="0" smtClean="0">
                <a:solidFill>
                  <a:srgbClr val="0070C0"/>
                </a:solidFill>
              </a:rPr>
              <a:t> </a:t>
            </a:r>
            <a:r>
              <a:rPr lang="en-US" sz="1900" dirty="0" err="1" smtClean="0">
                <a:solidFill>
                  <a:srgbClr val="0070C0"/>
                </a:solidFill>
              </a:rPr>
              <a:t>benar</a:t>
            </a:r>
            <a:r>
              <a:rPr lang="en-US" sz="1900" dirty="0" smtClean="0"/>
              <a:t>? </a:t>
            </a:r>
            <a:r>
              <a:rPr lang="en-US" sz="1900" dirty="0" err="1" smtClean="0"/>
              <a:t>Tidak</a:t>
            </a:r>
            <a:r>
              <a:rPr lang="en-US" sz="1900" dirty="0" smtClean="0"/>
              <a:t> </a:t>
            </a:r>
            <a:r>
              <a:rPr lang="en-US" sz="1900" dirty="0" err="1" smtClean="0"/>
              <a:t>adakah</a:t>
            </a:r>
            <a:r>
              <a:rPr lang="en-US" sz="1900" dirty="0" smtClean="0"/>
              <a:t> </a:t>
            </a:r>
            <a:r>
              <a:rPr lang="en-US" sz="1900" dirty="0" err="1" smtClean="0"/>
              <a:t>kesalahan</a:t>
            </a:r>
            <a:r>
              <a:rPr lang="en-US" sz="1900" dirty="0" smtClean="0"/>
              <a:t> </a:t>
            </a:r>
            <a:r>
              <a:rPr lang="en-US" sz="1900" dirty="0" err="1" smtClean="0"/>
              <a:t>pada</a:t>
            </a:r>
            <a:r>
              <a:rPr lang="en-US" sz="1900" dirty="0" smtClean="0"/>
              <a:t> </a:t>
            </a:r>
            <a:r>
              <a:rPr lang="en-US" sz="1900" dirty="0" err="1" smtClean="0"/>
              <a:t>pembuktian</a:t>
            </a:r>
            <a:r>
              <a:rPr lang="en-US" sz="1900" dirty="0" smtClean="0"/>
              <a:t>?</a:t>
            </a:r>
          </a:p>
          <a:p>
            <a:pPr marL="806450" lvl="1" indent="-457200"/>
            <a:r>
              <a:rPr lang="en-US" sz="1900" dirty="0" err="1" smtClean="0"/>
              <a:t>Adakah</a:t>
            </a:r>
            <a:r>
              <a:rPr lang="en-US" sz="1900" dirty="0" smtClean="0"/>
              <a:t> </a:t>
            </a:r>
            <a:r>
              <a:rPr lang="en-US" sz="1900" dirty="0" err="1" smtClean="0">
                <a:solidFill>
                  <a:srgbClr val="0070C0"/>
                </a:solidFill>
              </a:rPr>
              <a:t>faktor-faktor</a:t>
            </a:r>
            <a:r>
              <a:rPr lang="en-US" sz="1900" dirty="0" smtClean="0">
                <a:solidFill>
                  <a:srgbClr val="0070C0"/>
                </a:solidFill>
              </a:rPr>
              <a:t> </a:t>
            </a:r>
            <a:r>
              <a:rPr lang="en-US" sz="1900" dirty="0" err="1" smtClean="0">
                <a:solidFill>
                  <a:srgbClr val="0070C0"/>
                </a:solidFill>
              </a:rPr>
              <a:t>aneh</a:t>
            </a:r>
            <a:r>
              <a:rPr lang="en-US" sz="1900" dirty="0" smtClean="0"/>
              <a:t> </a:t>
            </a:r>
            <a:r>
              <a:rPr lang="en-US" sz="1900" dirty="0" err="1" smtClean="0"/>
              <a:t>pada</a:t>
            </a:r>
            <a:r>
              <a:rPr lang="en-US" sz="1900" dirty="0" smtClean="0"/>
              <a:t> proses </a:t>
            </a:r>
            <a:r>
              <a:rPr lang="en-US" sz="1900" dirty="0" err="1" smtClean="0"/>
              <a:t>eksperimen</a:t>
            </a:r>
            <a:r>
              <a:rPr lang="en-US" sz="1900" dirty="0" smtClean="0"/>
              <a:t> </a:t>
            </a:r>
            <a:r>
              <a:rPr lang="en-US" sz="1900" dirty="0" err="1" smtClean="0"/>
              <a:t>penelitian</a:t>
            </a:r>
            <a:r>
              <a:rPr lang="en-US" sz="1900" dirty="0" smtClean="0"/>
              <a:t>?</a:t>
            </a:r>
          </a:p>
          <a:p>
            <a:pPr marL="806450" lvl="1" indent="-457200"/>
            <a:r>
              <a:rPr lang="en-US" sz="1900" dirty="0" err="1" smtClean="0"/>
              <a:t>Apakah</a:t>
            </a:r>
            <a:r>
              <a:rPr lang="en-US" sz="1900" dirty="0" smtClean="0"/>
              <a:t> </a:t>
            </a:r>
            <a:r>
              <a:rPr lang="en-US" sz="1900" dirty="0" smtClean="0">
                <a:solidFill>
                  <a:srgbClr val="0070C0"/>
                </a:solidFill>
              </a:rPr>
              <a:t>benchmark yang </a:t>
            </a:r>
            <a:r>
              <a:rPr lang="en-US" sz="1900" dirty="0" err="1" smtClean="0">
                <a:solidFill>
                  <a:srgbClr val="0070C0"/>
                </a:solidFill>
              </a:rPr>
              <a:t>dilakukan</a:t>
            </a:r>
            <a:r>
              <a:rPr lang="en-US" sz="1900" dirty="0" smtClean="0">
                <a:solidFill>
                  <a:srgbClr val="0070C0"/>
                </a:solidFill>
              </a:rPr>
              <a:t> </a:t>
            </a:r>
            <a:r>
              <a:rPr lang="en-US" sz="1900" dirty="0" err="1" smtClean="0">
                <a:solidFill>
                  <a:srgbClr val="0070C0"/>
                </a:solidFill>
              </a:rPr>
              <a:t>realistis</a:t>
            </a:r>
            <a:r>
              <a:rPr lang="en-US" sz="1900" dirty="0" smtClean="0"/>
              <a:t> </a:t>
            </a:r>
            <a:r>
              <a:rPr lang="en-US" sz="1900" dirty="0" err="1" smtClean="0"/>
              <a:t>atau</a:t>
            </a:r>
            <a:r>
              <a:rPr lang="en-US" sz="1900" dirty="0" smtClean="0"/>
              <a:t> </a:t>
            </a:r>
            <a:r>
              <a:rPr lang="en-US" sz="1900" dirty="0" err="1" smtClean="0"/>
              <a:t>hanya</a:t>
            </a:r>
            <a:r>
              <a:rPr lang="en-US" sz="1900" dirty="0" smtClean="0"/>
              <a:t> </a:t>
            </a:r>
            <a:r>
              <a:rPr lang="en-US" sz="1900" dirty="0" err="1" smtClean="0"/>
              <a:t>buatan</a:t>
            </a:r>
            <a:r>
              <a:rPr lang="en-US" sz="1900" dirty="0" smtClean="0"/>
              <a:t>? </a:t>
            </a:r>
            <a:r>
              <a:rPr lang="en-US" sz="1900" dirty="0" err="1" smtClean="0"/>
              <a:t>Ataukah</a:t>
            </a:r>
            <a:r>
              <a:rPr lang="en-US" sz="1900" dirty="0" smtClean="0"/>
              <a:t> </a:t>
            </a:r>
            <a:r>
              <a:rPr lang="en-US" sz="1900" dirty="0" err="1" smtClean="0">
                <a:solidFill>
                  <a:srgbClr val="0070C0"/>
                </a:solidFill>
              </a:rPr>
              <a:t>membandingkan</a:t>
            </a:r>
            <a:r>
              <a:rPr lang="en-US" sz="1900" dirty="0" smtClean="0">
                <a:solidFill>
                  <a:srgbClr val="0070C0"/>
                </a:solidFill>
              </a:rPr>
              <a:t> </a:t>
            </a:r>
            <a:r>
              <a:rPr lang="en-US" sz="1900" dirty="0" err="1" smtClean="0">
                <a:solidFill>
                  <a:srgbClr val="0070C0"/>
                </a:solidFill>
              </a:rPr>
              <a:t>apel</a:t>
            </a:r>
            <a:r>
              <a:rPr lang="en-US" sz="1900" dirty="0" smtClean="0">
                <a:solidFill>
                  <a:srgbClr val="0070C0"/>
                </a:solidFill>
              </a:rPr>
              <a:t> </a:t>
            </a:r>
            <a:r>
              <a:rPr lang="en-US" sz="1900" dirty="0" err="1" smtClean="0">
                <a:solidFill>
                  <a:srgbClr val="0070C0"/>
                </a:solidFill>
              </a:rPr>
              <a:t>dan</a:t>
            </a:r>
            <a:r>
              <a:rPr lang="en-US" sz="1900" dirty="0" smtClean="0">
                <a:solidFill>
                  <a:srgbClr val="0070C0"/>
                </a:solidFill>
              </a:rPr>
              <a:t> </a:t>
            </a:r>
            <a:r>
              <a:rPr lang="en-US" sz="1900" dirty="0" err="1" smtClean="0">
                <a:solidFill>
                  <a:srgbClr val="0070C0"/>
                </a:solidFill>
              </a:rPr>
              <a:t>jeruk</a:t>
            </a:r>
            <a:r>
              <a:rPr lang="id-ID" sz="1900" dirty="0"/>
              <a:t>?</a:t>
            </a:r>
            <a:endParaRPr lang="en-US" sz="1900" dirty="0" smtClean="0"/>
          </a:p>
          <a:p>
            <a:pPr marL="806450" lvl="1" indent="-457200"/>
            <a:r>
              <a:rPr lang="en-US" sz="1900" dirty="0" err="1" smtClean="0"/>
              <a:t>Apakah</a:t>
            </a:r>
            <a:r>
              <a:rPr lang="en-US" sz="1900" dirty="0" smtClean="0"/>
              <a:t> </a:t>
            </a:r>
            <a:r>
              <a:rPr lang="en-US" sz="1900" dirty="0" err="1" smtClean="0">
                <a:solidFill>
                  <a:srgbClr val="0070C0"/>
                </a:solidFill>
              </a:rPr>
              <a:t>generalisasi</a:t>
            </a:r>
            <a:r>
              <a:rPr lang="en-US" sz="1900" dirty="0" smtClean="0">
                <a:solidFill>
                  <a:srgbClr val="0070C0"/>
                </a:solidFill>
              </a:rPr>
              <a:t> </a:t>
            </a:r>
            <a:r>
              <a:rPr lang="en-US" sz="1900" dirty="0" err="1" smtClean="0">
                <a:solidFill>
                  <a:srgbClr val="0070C0"/>
                </a:solidFill>
              </a:rPr>
              <a:t>cukup</a:t>
            </a:r>
            <a:r>
              <a:rPr lang="en-US" sz="1900" dirty="0" smtClean="0">
                <a:solidFill>
                  <a:srgbClr val="0070C0"/>
                </a:solidFill>
              </a:rPr>
              <a:t> valid</a:t>
            </a:r>
            <a:r>
              <a:rPr lang="en-US" sz="1900" dirty="0" smtClean="0"/>
              <a:t>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d-ID" smtClean="0"/>
              <a:t>Masalah Penelitian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2549"/>
            <a:ext cx="7981950" cy="4792663"/>
          </a:xfrm>
        </p:spPr>
        <p:txBody>
          <a:bodyPr/>
          <a:lstStyle/>
          <a:p>
            <a:pPr>
              <a:defRPr/>
            </a:pPr>
            <a:r>
              <a:rPr lang="id-ID" sz="2800" dirty="0" smtClean="0">
                <a:solidFill>
                  <a:srgbClr val="C00000"/>
                </a:solidFill>
              </a:rPr>
              <a:t>Masalah</a:t>
            </a:r>
            <a:r>
              <a:rPr lang="id-ID" sz="2800" dirty="0" smtClean="0"/>
              <a:t> penelitian adalah </a:t>
            </a:r>
            <a:r>
              <a:rPr lang="id-ID" sz="2800" dirty="0" smtClean="0">
                <a:solidFill>
                  <a:srgbClr val="C00000"/>
                </a:solidFill>
              </a:rPr>
              <a:t>alasan utama </a:t>
            </a:r>
            <a:r>
              <a:rPr lang="id-ID" sz="2800" dirty="0" smtClean="0"/>
              <a:t>mengapa penelitian harus dilakukan</a:t>
            </a:r>
          </a:p>
          <a:p>
            <a:pPr>
              <a:defRPr/>
            </a:pPr>
            <a:r>
              <a:rPr lang="en-US" sz="2800" dirty="0" smtClean="0"/>
              <a:t>Reviewer </a:t>
            </a:r>
            <a:r>
              <a:rPr lang="en-US" sz="2800" dirty="0" err="1"/>
              <a:t>jurnal</a:t>
            </a:r>
            <a:r>
              <a:rPr lang="en-US" sz="2800" dirty="0"/>
              <a:t> </a:t>
            </a:r>
            <a:r>
              <a:rPr lang="en-US" sz="2800" dirty="0" err="1"/>
              <a:t>internasional</a:t>
            </a:r>
            <a:r>
              <a:rPr lang="en-US" sz="2800" dirty="0"/>
              <a:t> </a:t>
            </a:r>
            <a:r>
              <a:rPr lang="en-US" sz="2800" dirty="0" err="1"/>
              <a:t>menjadikan</a:t>
            </a:r>
            <a:r>
              <a:rPr lang="id-ID" sz="2800" dirty="0"/>
              <a:t> </a:t>
            </a:r>
            <a:r>
              <a:rPr lang="en-US" sz="2800" dirty="0"/>
              <a:t>“</a:t>
            </a:r>
            <a:r>
              <a:rPr lang="en-US" sz="2800" dirty="0" err="1"/>
              <a:t>masalah</a:t>
            </a:r>
            <a:r>
              <a:rPr lang="en-US" sz="2800" dirty="0"/>
              <a:t> </a:t>
            </a:r>
            <a:r>
              <a:rPr lang="en-US" sz="2800" dirty="0" err="1"/>
              <a:t>penelitian“sebagai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00000"/>
                </a:solidFill>
              </a:rPr>
              <a:t>parameter </a:t>
            </a:r>
            <a:r>
              <a:rPr lang="en-US" sz="2800" dirty="0" err="1">
                <a:solidFill>
                  <a:srgbClr val="C00000"/>
                </a:solidFill>
              </a:rPr>
              <a:t>utama</a:t>
            </a:r>
            <a:r>
              <a:rPr lang="id-ID" sz="2800" dirty="0">
                <a:solidFill>
                  <a:srgbClr val="C00000"/>
                </a:solidFill>
              </a:rPr>
              <a:t> </a:t>
            </a:r>
            <a:r>
              <a:rPr lang="en-US" sz="2800" dirty="0">
                <a:solidFill>
                  <a:srgbClr val="C00000"/>
                </a:solidFill>
              </a:rPr>
              <a:t>proses </a:t>
            </a:r>
            <a:r>
              <a:rPr lang="en-US" sz="2800" dirty="0" smtClean="0">
                <a:solidFill>
                  <a:srgbClr val="C00000"/>
                </a:solidFill>
              </a:rPr>
              <a:t>review</a:t>
            </a:r>
            <a:r>
              <a:rPr lang="id-ID" sz="2800" dirty="0" smtClean="0"/>
              <a:t> </a:t>
            </a:r>
          </a:p>
          <a:p>
            <a:pPr>
              <a:defRPr/>
            </a:pPr>
            <a:r>
              <a:rPr lang="id-ID" sz="2800" dirty="0"/>
              <a:t>Masalah penelitian harus </a:t>
            </a:r>
            <a:r>
              <a:rPr lang="id-ID" sz="2800" dirty="0">
                <a:solidFill>
                  <a:srgbClr val="C00000"/>
                </a:solidFill>
              </a:rPr>
              <a:t>objective</a:t>
            </a:r>
            <a:r>
              <a:rPr lang="id-ID" sz="2800" dirty="0"/>
              <a:t> (tidak subjective)</a:t>
            </a:r>
            <a:r>
              <a:rPr lang="en-US" sz="2800" dirty="0"/>
              <a:t>,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id-ID" sz="2800" dirty="0"/>
              <a:t>harus dibuktikan secara logis </a:t>
            </a:r>
            <a:r>
              <a:rPr lang="en-US" sz="2800" dirty="0" err="1"/>
              <a:t>dan</a:t>
            </a:r>
            <a:r>
              <a:rPr lang="en-US" sz="2800" dirty="0"/>
              <a:t> valid </a:t>
            </a:r>
            <a:r>
              <a:rPr lang="id-ID" sz="2800" dirty="0"/>
              <a:t>bahwa </a:t>
            </a:r>
            <a:r>
              <a:rPr lang="en-US" sz="2800" dirty="0" err="1"/>
              <a:t>masalah</a:t>
            </a:r>
            <a:r>
              <a:rPr lang="en-US" sz="2800" dirty="0"/>
              <a:t> </a:t>
            </a:r>
            <a:r>
              <a:rPr lang="id-ID" sz="2800" dirty="0"/>
              <a:t>itu benar-benar masalah</a:t>
            </a:r>
            <a:endParaRPr lang="en-US" sz="2800" dirty="0"/>
          </a:p>
          <a:p>
            <a:pPr>
              <a:defRPr/>
            </a:pPr>
            <a:r>
              <a:rPr lang="id-ID" sz="2800" dirty="0" smtClean="0"/>
              <a:t>Supaya logis dan valid, </a:t>
            </a:r>
            <a:r>
              <a:rPr lang="en-US" sz="2800" dirty="0" err="1" smtClean="0"/>
              <a:t>perlu</a:t>
            </a:r>
            <a:r>
              <a:rPr lang="en-US" sz="2800" dirty="0" smtClean="0"/>
              <a:t> </a:t>
            </a:r>
            <a:r>
              <a:rPr lang="en-US" sz="2800" dirty="0" err="1" smtClean="0"/>
              <a:t>dilakukan</a:t>
            </a:r>
            <a:r>
              <a:rPr lang="en-US" sz="2800" dirty="0" smtClean="0"/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objektifikasi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masalah</a:t>
            </a:r>
            <a:r>
              <a:rPr lang="en-US" sz="2800" dirty="0" smtClean="0"/>
              <a:t>, </a:t>
            </a:r>
            <a:r>
              <a:rPr lang="en-US" sz="2800" dirty="0" err="1" smtClean="0"/>
              <a:t>dengan</a:t>
            </a:r>
            <a:r>
              <a:rPr lang="en-US" sz="2800" dirty="0" smtClean="0"/>
              <a:t> </a:t>
            </a:r>
            <a:r>
              <a:rPr lang="en-US" sz="2800" dirty="0" err="1" smtClean="0"/>
              <a:t>cara</a:t>
            </a:r>
            <a:r>
              <a:rPr lang="en-US" sz="2800" dirty="0" smtClean="0"/>
              <a:t> me</a:t>
            </a:r>
            <a:r>
              <a:rPr lang="id-ID" sz="2800" dirty="0" smtClean="0"/>
              <a:t>landasi </a:t>
            </a:r>
            <a:r>
              <a:rPr lang="en-US" sz="2800" dirty="0" err="1" smtClean="0"/>
              <a:t>masalah</a:t>
            </a:r>
            <a:r>
              <a:rPr lang="en-US" sz="2800" dirty="0" smtClean="0"/>
              <a:t> </a:t>
            </a:r>
            <a:r>
              <a:rPr lang="en-US" sz="2800" dirty="0" err="1" smtClean="0"/>
              <a:t>penelitian</a:t>
            </a:r>
            <a:r>
              <a:rPr lang="en-US" sz="2800" dirty="0" smtClean="0"/>
              <a:t> </a:t>
            </a:r>
            <a:r>
              <a:rPr lang="id-ID" sz="2800" dirty="0" smtClean="0"/>
              <a:t>dengan</a:t>
            </a:r>
            <a:r>
              <a:rPr lang="en-US" sz="2800" dirty="0"/>
              <a:t> </a:t>
            </a:r>
            <a:r>
              <a:rPr lang="en-US" sz="2800" dirty="0" smtClean="0"/>
              <a:t>literature </a:t>
            </a:r>
            <a:r>
              <a:rPr lang="en-US" sz="2800" dirty="0" err="1" smtClean="0"/>
              <a:t>terbaru</a:t>
            </a:r>
            <a:endParaRPr lang="id-ID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87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2549"/>
            <a:ext cx="7886700" cy="5353051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Masalah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r>
              <a:rPr lang="en-US" dirty="0" smtClean="0"/>
              <a:t> (</a:t>
            </a:r>
            <a:r>
              <a:rPr lang="en-US" i="1" dirty="0" smtClean="0"/>
              <a:t>Research Problem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Neural network </a:t>
            </a:r>
            <a:r>
              <a:rPr lang="en-US" dirty="0" err="1" smtClean="0"/>
              <a:t>terbukti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performa</a:t>
            </a:r>
            <a:r>
              <a:rPr lang="en-US" dirty="0" smtClean="0"/>
              <a:t> </a:t>
            </a:r>
            <a:r>
              <a:rPr lang="en-US" dirty="0" err="1" smtClean="0"/>
              <a:t>bagus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menangani</a:t>
            </a:r>
            <a:r>
              <a:rPr lang="en-US" dirty="0" smtClean="0"/>
              <a:t> data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data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harga</a:t>
            </a:r>
            <a:r>
              <a:rPr lang="en-US" dirty="0" smtClean="0"/>
              <a:t> </a:t>
            </a:r>
            <a:r>
              <a:rPr lang="en-US" dirty="0" err="1" smtClean="0"/>
              <a:t>saham</a:t>
            </a:r>
            <a:r>
              <a:rPr lang="en-US" dirty="0" smtClean="0"/>
              <a:t>,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tetapi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memiliki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kelemahan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pada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pemilihan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arsitektur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jaringannya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yang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trial error,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70C0"/>
                </a:solidFill>
              </a:rPr>
              <a:t>tidak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efisien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mengakibatkan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70C0"/>
                </a:solidFill>
              </a:rPr>
              <a:t>kurang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akurat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err="1" smtClean="0"/>
              <a:t>Rumusan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(</a:t>
            </a:r>
            <a:r>
              <a:rPr lang="en-US" i="1" dirty="0" smtClean="0"/>
              <a:t>Research Question</a:t>
            </a:r>
            <a:r>
              <a:rPr lang="en-US" dirty="0" smtClean="0"/>
              <a:t>):</a:t>
            </a:r>
          </a:p>
          <a:p>
            <a:pPr lvl="1"/>
            <a:r>
              <a:rPr lang="en-US" dirty="0" err="1" smtClean="0"/>
              <a:t>Bagaimana</a:t>
            </a:r>
            <a:r>
              <a:rPr lang="en-US" dirty="0" smtClean="0"/>
              <a:t> </a:t>
            </a:r>
            <a:r>
              <a:rPr lang="en-US" dirty="0" err="1" smtClean="0"/>
              <a:t>peningkatan</a:t>
            </a:r>
            <a:r>
              <a:rPr lang="en-US" dirty="0" smtClean="0"/>
              <a:t> </a:t>
            </a:r>
            <a:r>
              <a:rPr lang="en-US" dirty="0" err="1" smtClean="0"/>
              <a:t>akurasi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efisiensi</a:t>
            </a:r>
            <a:r>
              <a:rPr lang="en-US" dirty="0" smtClean="0"/>
              <a:t> neural network </a:t>
            </a:r>
            <a:r>
              <a:rPr lang="en-US" dirty="0" err="1" smtClean="0"/>
              <a:t>apabila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pemilihan</a:t>
            </a:r>
            <a:r>
              <a:rPr lang="en-US" dirty="0" smtClean="0"/>
              <a:t> </a:t>
            </a:r>
            <a:r>
              <a:rPr lang="en-US" dirty="0" err="1" smtClean="0"/>
              <a:t>arsitektur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 </a:t>
            </a:r>
            <a:r>
              <a:rPr lang="en-US" dirty="0" err="1" smtClean="0"/>
              <a:t>diotomatisasi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algoritma</a:t>
            </a:r>
            <a:r>
              <a:rPr lang="en-US" dirty="0" smtClean="0"/>
              <a:t> </a:t>
            </a:r>
            <a:r>
              <a:rPr lang="en-US" dirty="0" err="1" smtClean="0"/>
              <a:t>genetika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r>
              <a:rPr lang="en-US" dirty="0" smtClean="0"/>
              <a:t> (</a:t>
            </a:r>
            <a:r>
              <a:rPr lang="en-US" i="1" dirty="0" smtClean="0"/>
              <a:t>Research Objective</a:t>
            </a:r>
            <a:r>
              <a:rPr lang="en-US" dirty="0" smtClean="0"/>
              <a:t>):</a:t>
            </a:r>
          </a:p>
          <a:p>
            <a:pPr lvl="1"/>
            <a:r>
              <a:rPr lang="en-US" dirty="0" err="1" smtClean="0"/>
              <a:t>Menerapkan</a:t>
            </a:r>
            <a:r>
              <a:rPr lang="en-US" dirty="0" smtClean="0"/>
              <a:t> </a:t>
            </a:r>
            <a:r>
              <a:rPr lang="en-US" dirty="0" err="1" smtClean="0"/>
              <a:t>algoritma</a:t>
            </a:r>
            <a:r>
              <a:rPr lang="en-US" dirty="0" smtClean="0"/>
              <a:t> </a:t>
            </a:r>
            <a:r>
              <a:rPr lang="en-US" dirty="0" err="1" smtClean="0"/>
              <a:t>genetika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mengotomatisasi</a:t>
            </a:r>
            <a:r>
              <a:rPr lang="en-US" dirty="0" smtClean="0"/>
              <a:t> </a:t>
            </a:r>
            <a:r>
              <a:rPr lang="en-US" dirty="0" err="1" smtClean="0"/>
              <a:t>pemilihan</a:t>
            </a:r>
            <a:r>
              <a:rPr lang="en-US" dirty="0" smtClean="0"/>
              <a:t> </a:t>
            </a:r>
            <a:r>
              <a:rPr lang="en-US" dirty="0" err="1" smtClean="0"/>
              <a:t>arsitektur</a:t>
            </a:r>
            <a:r>
              <a:rPr lang="en-US" dirty="0" smtClean="0"/>
              <a:t> </a:t>
            </a:r>
            <a:r>
              <a:rPr lang="en-US" dirty="0" err="1" smtClean="0"/>
              <a:t>jaringan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neural </a:t>
            </a:r>
            <a:r>
              <a:rPr lang="en-US" dirty="0" err="1" smtClean="0"/>
              <a:t>nework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70C0"/>
                </a:solidFill>
              </a:rPr>
              <a:t>lebih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efisien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70C0"/>
                </a:solidFill>
              </a:rPr>
              <a:t>prediksi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lebih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akurat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77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Contoh Masalah Penelitian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2999"/>
            <a:ext cx="7981950" cy="5486401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Research Problem (RP)</a:t>
            </a:r>
            <a:r>
              <a:rPr lang="id-ID" sz="3200" dirty="0" smtClean="0"/>
              <a:t>:</a:t>
            </a:r>
          </a:p>
          <a:p>
            <a:pPr lvl="1"/>
            <a:r>
              <a:rPr lang="id-ID" sz="2600" dirty="0" smtClean="0"/>
              <a:t>Algoritma K-Means memiliki </a:t>
            </a:r>
            <a:r>
              <a:rPr lang="id-ID" sz="2600" dirty="0" smtClean="0">
                <a:solidFill>
                  <a:srgbClr val="C00000"/>
                </a:solidFill>
              </a:rPr>
              <a:t>kelemahan pada sulitnya penentuan K yang optimal </a:t>
            </a:r>
            <a:r>
              <a:rPr lang="id-ID" sz="2600" dirty="0" smtClean="0"/>
              <a:t>dan komputasi yang tidak efisien bila menangani data besar </a:t>
            </a:r>
            <a:r>
              <a:rPr lang="en-US" sz="2600" dirty="0" smtClean="0"/>
              <a:t>(</a:t>
            </a:r>
            <a:r>
              <a:rPr lang="id-ID" sz="2600" dirty="0" smtClean="0"/>
              <a:t>Zhao, 2010</a:t>
            </a:r>
            <a:r>
              <a:rPr lang="en-US" sz="2600" dirty="0" smtClean="0"/>
              <a:t>)</a:t>
            </a:r>
            <a:endParaRPr lang="en-US" sz="2600" dirty="0" smtClean="0">
              <a:solidFill>
                <a:srgbClr val="FF0000"/>
              </a:solidFill>
            </a:endParaRPr>
          </a:p>
          <a:p>
            <a:r>
              <a:rPr lang="en-US" sz="3200" dirty="0" smtClean="0"/>
              <a:t>Research Question (RQ):</a:t>
            </a:r>
          </a:p>
          <a:p>
            <a:pPr lvl="1"/>
            <a:r>
              <a:rPr lang="id-ID" sz="2600" dirty="0" smtClean="0"/>
              <a:t>Seberapa efektif </a:t>
            </a:r>
            <a:r>
              <a:rPr lang="id-ID" sz="2600" dirty="0" smtClean="0">
                <a:solidFill>
                  <a:srgbClr val="C00000"/>
                </a:solidFill>
              </a:rPr>
              <a:t>algoritma Bee Colony </a:t>
            </a:r>
            <a:r>
              <a:rPr lang="id-ID" sz="2600" dirty="0" smtClean="0"/>
              <a:t>bila digunakan untuk </a:t>
            </a:r>
            <a:r>
              <a:rPr lang="id-ID" sz="2600" dirty="0" smtClean="0">
                <a:solidFill>
                  <a:srgbClr val="0070C0"/>
                </a:solidFill>
              </a:rPr>
              <a:t>menentukan nilai K yang optimal pada K-Means</a:t>
            </a:r>
            <a:r>
              <a:rPr lang="id-ID" sz="2600" dirty="0" smtClean="0"/>
              <a:t>?</a:t>
            </a:r>
          </a:p>
          <a:p>
            <a:pPr lvl="1"/>
            <a:r>
              <a:rPr lang="id-ID" sz="2600" dirty="0" smtClean="0"/>
              <a:t>Seberapa efisien algoritma backward elimination bila digunakan untuk mengurangi jumlah </a:t>
            </a:r>
            <a:r>
              <a:rPr lang="en-US" sz="2600" dirty="0" err="1" smtClean="0"/>
              <a:t>atribut</a:t>
            </a:r>
            <a:r>
              <a:rPr lang="en-US" sz="2600" dirty="0" smtClean="0"/>
              <a:t> </a:t>
            </a:r>
            <a:r>
              <a:rPr lang="id-ID" sz="2600" dirty="0" smtClean="0"/>
              <a:t>pada algoritma </a:t>
            </a:r>
            <a:r>
              <a:rPr lang="id-ID" sz="2600" dirty="0" err="1" smtClean="0"/>
              <a:t>K-Means</a:t>
            </a:r>
            <a:r>
              <a:rPr lang="id-ID" sz="2600" dirty="0" smtClean="0"/>
              <a:t>?</a:t>
            </a:r>
            <a:endParaRPr lang="en-US" sz="2600" dirty="0" smtClean="0"/>
          </a:p>
          <a:p>
            <a:r>
              <a:rPr lang="en-US" sz="3200" dirty="0" smtClean="0"/>
              <a:t>Research Objective (RO):</a:t>
            </a:r>
          </a:p>
          <a:p>
            <a:pPr lvl="1"/>
            <a:r>
              <a:rPr lang="en-US" sz="2600" dirty="0" err="1" smtClean="0"/>
              <a:t>Menerapkan</a:t>
            </a:r>
            <a:r>
              <a:rPr lang="en-US" sz="2600" dirty="0" smtClean="0"/>
              <a:t> </a:t>
            </a:r>
            <a:r>
              <a:rPr lang="en-US" sz="2600" dirty="0" err="1" smtClean="0"/>
              <a:t>algoritma</a:t>
            </a:r>
            <a:r>
              <a:rPr lang="en-US" sz="2600" dirty="0" smtClean="0"/>
              <a:t> bee colony </a:t>
            </a:r>
            <a:r>
              <a:rPr lang="en-US" sz="2600" dirty="0" err="1" smtClean="0"/>
              <a:t>untuk</a:t>
            </a:r>
            <a:r>
              <a:rPr lang="en-US" sz="2600" dirty="0" smtClean="0"/>
              <a:t> </a:t>
            </a:r>
            <a:r>
              <a:rPr lang="en-US" sz="2600" dirty="0" err="1" smtClean="0"/>
              <a:t>menentukan</a:t>
            </a:r>
            <a:r>
              <a:rPr lang="en-US" sz="2600" dirty="0" smtClean="0"/>
              <a:t> </a:t>
            </a:r>
            <a:r>
              <a:rPr lang="en-US" sz="2600" dirty="0" err="1" smtClean="0"/>
              <a:t>nikai</a:t>
            </a:r>
            <a:r>
              <a:rPr lang="en-US" sz="2600" dirty="0" smtClean="0"/>
              <a:t> K yang optimal </a:t>
            </a:r>
            <a:r>
              <a:rPr lang="en-US" sz="2600" dirty="0" err="1" smtClean="0"/>
              <a:t>pada</a:t>
            </a:r>
            <a:r>
              <a:rPr lang="en-US" sz="2600" dirty="0" smtClean="0"/>
              <a:t> K-Means</a:t>
            </a:r>
          </a:p>
          <a:p>
            <a:pPr lvl="1"/>
            <a:r>
              <a:rPr lang="en-US" sz="2600" dirty="0" err="1" smtClean="0"/>
              <a:t>Menerapkan</a:t>
            </a:r>
            <a:r>
              <a:rPr lang="en-US" sz="2600" dirty="0" smtClean="0"/>
              <a:t> backward elimination </a:t>
            </a:r>
            <a:r>
              <a:rPr lang="en-US" sz="2600" dirty="0" err="1" smtClean="0"/>
              <a:t>untuk</a:t>
            </a:r>
            <a:r>
              <a:rPr lang="en-US" sz="2600" dirty="0" smtClean="0"/>
              <a:t> </a:t>
            </a:r>
            <a:r>
              <a:rPr lang="en-US" sz="2600" dirty="0" err="1" smtClean="0"/>
              <a:t>mengurangi</a:t>
            </a:r>
            <a:r>
              <a:rPr lang="en-US" sz="2600" dirty="0" smtClean="0"/>
              <a:t> </a:t>
            </a:r>
            <a:r>
              <a:rPr lang="en-US" sz="2600" dirty="0" err="1" smtClean="0"/>
              <a:t>jumlah</a:t>
            </a:r>
            <a:r>
              <a:rPr lang="en-US" sz="2600" dirty="0" smtClean="0"/>
              <a:t> </a:t>
            </a:r>
            <a:r>
              <a:rPr lang="en-US" sz="2600" dirty="0" err="1" smtClean="0"/>
              <a:t>atribut</a:t>
            </a:r>
            <a:r>
              <a:rPr lang="en-US" sz="2600" dirty="0" smtClean="0"/>
              <a:t> </a:t>
            </a:r>
            <a:r>
              <a:rPr lang="en-US" sz="2600" dirty="0" err="1" smtClean="0"/>
              <a:t>pada</a:t>
            </a:r>
            <a:r>
              <a:rPr lang="en-US" sz="2600" dirty="0" smtClean="0"/>
              <a:t> </a:t>
            </a:r>
            <a:r>
              <a:rPr lang="en-US" sz="2600" dirty="0" err="1" smtClean="0"/>
              <a:t>algoritma</a:t>
            </a:r>
            <a:r>
              <a:rPr lang="en-US" sz="2600" dirty="0" smtClean="0"/>
              <a:t> K-Means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17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8515350" cy="1200149"/>
          </a:xfrm>
        </p:spPr>
        <p:txBody>
          <a:bodyPr>
            <a:normAutofit/>
          </a:bodyPr>
          <a:lstStyle/>
          <a:p>
            <a:pPr lvl="0"/>
            <a:r>
              <a:rPr lang="en-US" sz="4000" dirty="0" err="1"/>
              <a:t>Masalah</a:t>
            </a:r>
            <a:r>
              <a:rPr lang="en-US" sz="4000" dirty="0"/>
              <a:t> </a:t>
            </a:r>
            <a:r>
              <a:rPr lang="en-US" sz="4000" dirty="0" err="1"/>
              <a:t>Penelitian</a:t>
            </a:r>
            <a:r>
              <a:rPr lang="en-US" sz="4000" dirty="0"/>
              <a:t> </a:t>
            </a:r>
            <a:r>
              <a:rPr lang="en-US" sz="4000" dirty="0" err="1"/>
              <a:t>dan</a:t>
            </a:r>
            <a:r>
              <a:rPr lang="en-US" sz="4000" dirty="0"/>
              <a:t> </a:t>
            </a:r>
            <a:r>
              <a:rPr lang="en-US" sz="4000" dirty="0" err="1"/>
              <a:t>Landasannya</a:t>
            </a:r>
            <a:endParaRPr lang="id-ID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2550"/>
            <a:ext cx="7886700" cy="4819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28600" y="1143001"/>
          <a:ext cx="8686800" cy="541020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413000"/>
                <a:gridCol w="6273800"/>
              </a:tblGrid>
              <a:tr h="54626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2000" b="1" dirty="0" err="1">
                          <a:effectLst/>
                        </a:rPr>
                        <a:t>Masalah</a:t>
                      </a:r>
                      <a:r>
                        <a:rPr lang="en-US" sz="2000" b="1" dirty="0">
                          <a:effectLst/>
                        </a:rPr>
                        <a:t> </a:t>
                      </a:r>
                      <a:r>
                        <a:rPr lang="en-US" sz="2000" b="1" dirty="0" err="1">
                          <a:effectLst/>
                        </a:rPr>
                        <a:t>Penelitian</a:t>
                      </a:r>
                      <a:endParaRPr lang="id-ID" sz="2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500" marR="6550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2000" b="1" dirty="0" err="1">
                          <a:effectLst/>
                        </a:rPr>
                        <a:t>Landasan</a:t>
                      </a:r>
                      <a:r>
                        <a:rPr lang="en-US" sz="2000" b="1" dirty="0">
                          <a:effectLst/>
                        </a:rPr>
                        <a:t> </a:t>
                      </a:r>
                      <a:r>
                        <a:rPr lang="en-US" sz="2000" b="1" dirty="0" err="1">
                          <a:effectLst/>
                        </a:rPr>
                        <a:t>Literatur</a:t>
                      </a:r>
                      <a:endParaRPr lang="id-ID" sz="2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500" marR="65500" marT="0" marB="0"/>
                </a:tc>
              </a:tr>
              <a:tr h="858341">
                <a:tc rowSpan="6"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>
                          <a:effectLst/>
                        </a:rPr>
                        <a:t>Data set </a:t>
                      </a:r>
                      <a:r>
                        <a:rPr lang="en-US" sz="1800" dirty="0" err="1">
                          <a:effectLst/>
                        </a:rPr>
                        <a:t>pada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prediksi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cacat</a:t>
                      </a:r>
                      <a:r>
                        <a:rPr lang="en-US" sz="1800" dirty="0">
                          <a:effectLst/>
                        </a:rPr>
                        <a:t> software </a:t>
                      </a:r>
                      <a:r>
                        <a:rPr lang="en-US" sz="1800" dirty="0" err="1">
                          <a:effectLst/>
                        </a:rPr>
                        <a:t>berdimensi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tinggi</a:t>
                      </a:r>
                      <a:r>
                        <a:rPr lang="en-US" sz="1800" dirty="0">
                          <a:effectLst/>
                        </a:rPr>
                        <a:t>, </a:t>
                      </a:r>
                      <a:r>
                        <a:rPr lang="en-US" sz="1800" dirty="0" err="1">
                          <a:effectLst/>
                        </a:rPr>
                        <a:t>memiliki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C00000"/>
                          </a:solidFill>
                          <a:effectLst/>
                        </a:rPr>
                        <a:t>atribut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</a:rPr>
                        <a:t> yang </a:t>
                      </a:r>
                      <a:r>
                        <a:rPr lang="en-US" sz="1800" dirty="0" err="1">
                          <a:solidFill>
                            <a:srgbClr val="C00000"/>
                          </a:solidFill>
                          <a:effectLst/>
                        </a:rPr>
                        <a:t>bersifat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</a:rPr>
                        <a:t> noisy</a:t>
                      </a:r>
                      <a:r>
                        <a:rPr lang="en-US" sz="1800" dirty="0">
                          <a:effectLst/>
                        </a:rPr>
                        <a:t>, </a:t>
                      </a:r>
                      <a:r>
                        <a:rPr lang="en-US" sz="1800" dirty="0" err="1">
                          <a:effectLst/>
                        </a:rPr>
                        <a:t>dan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70C0"/>
                          </a:solidFill>
                          <a:effectLst/>
                        </a:rPr>
                        <a:t>classnya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70C0"/>
                          </a:solidFill>
                          <a:effectLst/>
                        </a:rPr>
                        <a:t>bersifat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70C0"/>
                          </a:solidFill>
                          <a:effectLst/>
                        </a:rPr>
                        <a:t>tidak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70C0"/>
                          </a:solidFill>
                          <a:effectLst/>
                        </a:rPr>
                        <a:t>seimbang</a:t>
                      </a:r>
                      <a:r>
                        <a:rPr lang="en-US" sz="1800" dirty="0">
                          <a:effectLst/>
                        </a:rPr>
                        <a:t>, </a:t>
                      </a:r>
                      <a:r>
                        <a:rPr lang="en-US" sz="1800" dirty="0" err="1">
                          <a:effectLst/>
                        </a:rPr>
                        <a:t>menyebabkan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penurunan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akurasi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pada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prediksi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cacat</a:t>
                      </a:r>
                      <a:r>
                        <a:rPr lang="en-US" sz="1800" dirty="0">
                          <a:effectLst/>
                        </a:rPr>
                        <a:t> software</a:t>
                      </a:r>
                      <a:endParaRPr lang="id-ID" sz="2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500" marR="6550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>
                          <a:effectLst/>
                        </a:rPr>
                        <a:t>There are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</a:rPr>
                        <a:t>noisy data points </a:t>
                      </a:r>
                      <a:r>
                        <a:rPr lang="en-US" sz="1800" dirty="0">
                          <a:effectLst/>
                        </a:rPr>
                        <a:t>in the software defect data sets that can not be confidently assumed to be erroneous using such simple method </a:t>
                      </a:r>
                      <a:r>
                        <a:rPr lang="en-US" sz="1400" i="1" dirty="0">
                          <a:effectLst/>
                        </a:rPr>
                        <a:t>(Gray, Bowes, Davey, &amp; Christianson, 2011)</a:t>
                      </a:r>
                      <a:endParaRPr lang="id-ID" sz="18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500" marR="65500" marT="0" marB="0"/>
                </a:tc>
              </a:tr>
              <a:tr h="85834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>
                          <a:effectLst/>
                        </a:rPr>
                        <a:t>The performances of software defect prediction improved when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</a:rPr>
                        <a:t>irrelevant and redundant attributes</a:t>
                      </a:r>
                      <a:r>
                        <a:rPr lang="en-US" sz="1800" dirty="0">
                          <a:effectLst/>
                        </a:rPr>
                        <a:t> are removed </a:t>
                      </a:r>
                      <a:r>
                        <a:rPr lang="en-US" sz="1400" i="1" dirty="0">
                          <a:effectLst/>
                        </a:rPr>
                        <a:t>(Wang, </a:t>
                      </a:r>
                      <a:r>
                        <a:rPr lang="en-US" sz="1400" i="1" dirty="0" err="1">
                          <a:effectLst/>
                        </a:rPr>
                        <a:t>Khoshgoftaar</a:t>
                      </a:r>
                      <a:r>
                        <a:rPr lang="en-US" sz="1400" i="1" dirty="0">
                          <a:effectLst/>
                        </a:rPr>
                        <a:t>, &amp; Napolitano, 2010)</a:t>
                      </a:r>
                      <a:endParaRPr lang="id-ID" sz="18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500" marR="65500" marT="0" marB="0"/>
                </a:tc>
              </a:tr>
              <a:tr h="85834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>
                          <a:effectLst/>
                        </a:rPr>
                        <a:t>The software defect prediction performance decreases significantly because the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</a:rPr>
                        <a:t>dataset contains noisy attr</a:t>
                      </a:r>
                      <a:r>
                        <a:rPr lang="en-US" sz="1800" dirty="0">
                          <a:effectLst/>
                        </a:rPr>
                        <a:t>ibutes </a:t>
                      </a:r>
                      <a:r>
                        <a:rPr lang="en-US" sz="1400" i="1" dirty="0">
                          <a:effectLst/>
                        </a:rPr>
                        <a:t>(Kim, Zhang, Wu, &amp; Gong, 2011)</a:t>
                      </a:r>
                      <a:endParaRPr lang="id-ID" sz="18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500" marR="65500" marT="0" marB="0"/>
                </a:tc>
              </a:tr>
              <a:tr h="85834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>
                          <a:effectLst/>
                        </a:rPr>
                        <a:t>Software defect datasets have an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imbalanced nature </a:t>
                      </a:r>
                      <a:r>
                        <a:rPr lang="en-US" sz="1800" dirty="0">
                          <a:effectLst/>
                        </a:rPr>
                        <a:t>with very few defective modules compared to defect-free ones </a:t>
                      </a:r>
                      <a:r>
                        <a:rPr lang="en-US" sz="1400" i="1" dirty="0">
                          <a:effectLst/>
                        </a:rPr>
                        <a:t>(</a:t>
                      </a:r>
                      <a:r>
                        <a:rPr lang="en-US" sz="1400" i="1" dirty="0" err="1">
                          <a:effectLst/>
                        </a:rPr>
                        <a:t>Tosun</a:t>
                      </a:r>
                      <a:r>
                        <a:rPr lang="en-US" sz="1400" i="1" dirty="0">
                          <a:effectLst/>
                        </a:rPr>
                        <a:t>, </a:t>
                      </a:r>
                      <a:r>
                        <a:rPr lang="en-US" sz="1400" i="1" dirty="0" err="1">
                          <a:effectLst/>
                        </a:rPr>
                        <a:t>Bener</a:t>
                      </a:r>
                      <a:r>
                        <a:rPr lang="en-US" sz="1400" i="1" dirty="0">
                          <a:effectLst/>
                        </a:rPr>
                        <a:t>, </a:t>
                      </a:r>
                      <a:r>
                        <a:rPr lang="en-US" sz="1400" i="1" dirty="0" err="1">
                          <a:effectLst/>
                        </a:rPr>
                        <a:t>Turhan</a:t>
                      </a:r>
                      <a:r>
                        <a:rPr lang="en-US" sz="1400" i="1" dirty="0">
                          <a:effectLst/>
                        </a:rPr>
                        <a:t>, &amp; </a:t>
                      </a:r>
                      <a:r>
                        <a:rPr lang="en-US" sz="1400" i="1" dirty="0" err="1">
                          <a:effectLst/>
                        </a:rPr>
                        <a:t>Menzies</a:t>
                      </a:r>
                      <a:r>
                        <a:rPr lang="en-US" sz="1400" i="1" dirty="0">
                          <a:effectLst/>
                        </a:rPr>
                        <a:t>, 2010)</a:t>
                      </a:r>
                      <a:endParaRPr lang="id-ID" sz="18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500" marR="65500" marT="0" marB="0"/>
                </a:tc>
              </a:tr>
              <a:tr h="85834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Imbalance</a:t>
                      </a:r>
                      <a:r>
                        <a:rPr lang="en-US" sz="1800" dirty="0">
                          <a:effectLst/>
                        </a:rPr>
                        <a:t> can lead to a model that is not practical in software defect prediction, because most instances will be predicted as non-defect prone </a:t>
                      </a:r>
                      <a:r>
                        <a:rPr lang="en-US" sz="1400" i="1" dirty="0">
                          <a:effectLst/>
                        </a:rPr>
                        <a:t>(</a:t>
                      </a:r>
                      <a:r>
                        <a:rPr lang="en-US" sz="1400" i="1" dirty="0" err="1">
                          <a:effectLst/>
                        </a:rPr>
                        <a:t>Khoshgoftaar</a:t>
                      </a:r>
                      <a:r>
                        <a:rPr lang="en-US" sz="1400" i="1" dirty="0">
                          <a:effectLst/>
                        </a:rPr>
                        <a:t>, Van </a:t>
                      </a:r>
                      <a:r>
                        <a:rPr lang="en-US" sz="1400" i="1" dirty="0" err="1">
                          <a:effectLst/>
                        </a:rPr>
                        <a:t>Hulse</a:t>
                      </a:r>
                      <a:r>
                        <a:rPr lang="en-US" sz="1400" i="1" dirty="0">
                          <a:effectLst/>
                        </a:rPr>
                        <a:t>, &amp; Napolitano, 2011)</a:t>
                      </a:r>
                      <a:endParaRPr lang="id-ID" sz="18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500" marR="65500" marT="0" marB="0"/>
                </a:tc>
              </a:tr>
              <a:tr h="572228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>
                          <a:effectLst/>
                        </a:rPr>
                        <a:t>Software fault prediction data sets are often 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  <a:effectLst/>
                        </a:rPr>
                        <a:t>highly imbalanced </a:t>
                      </a:r>
                      <a:r>
                        <a:rPr lang="en-US" sz="1400" i="1" dirty="0">
                          <a:effectLst/>
                        </a:rPr>
                        <a:t>(Zhang &amp; Zhang, 2007)</a:t>
                      </a:r>
                      <a:endParaRPr lang="id-ID" sz="1800" i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500" marR="6550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188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Formulasi</a:t>
            </a:r>
            <a:r>
              <a:rPr lang="en-US" dirty="0" smtClean="0"/>
              <a:t> RP-RQ-RO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/>
          </p:nvPr>
        </p:nvGraphicFramePr>
        <p:xfrm>
          <a:off x="0" y="1066800"/>
          <a:ext cx="9143998" cy="5791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57200"/>
                <a:gridCol w="1371600"/>
                <a:gridCol w="609600"/>
                <a:gridCol w="2895600"/>
                <a:gridCol w="457200"/>
                <a:gridCol w="3352798"/>
              </a:tblGrid>
              <a:tr h="508520">
                <a:tc grid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Research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Problems (RP)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Research Questions (RQ)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Research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Objectives (RO)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600" dirty="0"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1611859"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RP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Data set pada prediksi cacat software berdimensi tinggi, dan memiliki </a:t>
                      </a:r>
                      <a:r>
                        <a:rPr lang="nn-NO" sz="1800" baseline="0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atribut yang bersifat noisy</a:t>
                      </a:r>
                      <a:r>
                        <a:rPr lang="nn-NO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, serta </a:t>
                      </a:r>
                      <a:r>
                        <a:rPr lang="nn-NO" sz="1800" baseline="0" dirty="0" smtClean="0">
                          <a:solidFill>
                            <a:srgbClr val="0070C0"/>
                          </a:solidFill>
                          <a:latin typeface="Calibri" panose="020F0502020204030204" pitchFamily="34" charset="0"/>
                        </a:rPr>
                        <a:t>classnya bersifat tidak balance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RQ1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Algoritma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pemilihan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fitur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apa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yang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performanya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terbaik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untuk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meyelesaikan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masalah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atribut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yang noisy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pada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prediksi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cacat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software?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</a:rPr>
                        <a:t>RO1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Untuk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mengidentifikasi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algoritma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pemilihan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fitur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apa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yang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memiliki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performa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terbaik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apabila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digunakan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untuk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menyelesaikan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masalah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atribut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yang noisy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pada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prediksi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cacat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software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16118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000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RQ2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Algoritma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meta learning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apa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yang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performanya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terbaik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untuk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menyelesaikan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masalah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class imbalance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pada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prediksi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cacat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software?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</a:rPr>
                        <a:t>RO2</a:t>
                      </a:r>
                      <a:endParaRPr kumimoji="0" lang="en-US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Untuk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mengidentifikasi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algoritma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meta learning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apa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yang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memiliki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performa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terbaik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apabila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digunakan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untuk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menyelesaikan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masalah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class imbalance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pada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prediksi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cacat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software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  <a:tr h="1525561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baseline="0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RQ3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Bagaimana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pengaruh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penggabungan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algoritma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pemilihan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fitur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dan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metode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meta learning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apabila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digunakan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untuk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prediksi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cacat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software?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alibri" panose="020F0502020204030204" pitchFamily="34" charset="0"/>
                        </a:rPr>
                        <a:t>RO3</a:t>
                      </a:r>
                      <a:endParaRPr kumimoji="0" lang="en-US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Untuk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mengembangkan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algoritma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baru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yang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menggabungkan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algoritma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pemilihan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fitur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dan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meta learning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untuk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prediksi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baseline="0" dirty="0" err="1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cacat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software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07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Syarat</a:t>
            </a:r>
            <a:r>
              <a:rPr lang="en-US" smtClean="0"/>
              <a:t> </a:t>
            </a:r>
            <a:r>
              <a:rPr lang="en-US" err="1" smtClean="0"/>
              <a:t>Masalah</a:t>
            </a:r>
            <a:r>
              <a:rPr lang="en-US" smtClean="0"/>
              <a:t> </a:t>
            </a:r>
            <a:r>
              <a:rPr lang="en-US" err="1" smtClean="0"/>
              <a:t>Penelitian</a:t>
            </a:r>
            <a:r>
              <a:rPr lang="en-US" smtClean="0"/>
              <a:t> -1-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2549"/>
            <a:ext cx="8058150" cy="4792663"/>
          </a:xfrm>
        </p:spPr>
        <p:txBody>
          <a:bodyPr/>
          <a:lstStyle/>
          <a:p>
            <a:r>
              <a:rPr lang="fi-FI" sz="3200" dirty="0" smtClean="0">
                <a:solidFill>
                  <a:srgbClr val="C00000"/>
                </a:solidFill>
              </a:rPr>
              <a:t>Menarik</a:t>
            </a:r>
            <a:r>
              <a:rPr lang="fi-FI" sz="3200" dirty="0" smtClean="0"/>
              <a:t>: Memotivasi kita untuk melakukan</a:t>
            </a:r>
            <a:r>
              <a:rPr lang="id-ID" sz="3200" dirty="0" smtClean="0"/>
              <a:t> </a:t>
            </a:r>
            <a:r>
              <a:rPr lang="en-US" sz="3200" dirty="0" err="1" smtClean="0"/>
              <a:t>penelitian</a:t>
            </a:r>
            <a:r>
              <a:rPr lang="en-US" sz="3200" dirty="0" smtClean="0"/>
              <a:t> </a:t>
            </a:r>
            <a:r>
              <a:rPr lang="en-US" sz="3200" dirty="0" err="1" smtClean="0"/>
              <a:t>dengan</a:t>
            </a:r>
            <a:r>
              <a:rPr lang="en-US" sz="3200" dirty="0" smtClean="0"/>
              <a:t> </a:t>
            </a:r>
            <a:r>
              <a:rPr lang="en-US" sz="3200" dirty="0" err="1" smtClean="0"/>
              <a:t>serius</a:t>
            </a:r>
            <a:endParaRPr lang="en-US" sz="3200" dirty="0" smtClean="0"/>
          </a:p>
          <a:p>
            <a:r>
              <a:rPr lang="en-US" sz="3200" dirty="0" err="1" smtClean="0">
                <a:solidFill>
                  <a:srgbClr val="C00000"/>
                </a:solidFill>
              </a:rPr>
              <a:t>Bermanfaat</a:t>
            </a:r>
            <a:r>
              <a:rPr lang="en-US" sz="3200" dirty="0" smtClean="0"/>
              <a:t>: </a:t>
            </a:r>
            <a:r>
              <a:rPr lang="en-US" sz="3200" dirty="0" err="1" smtClean="0"/>
              <a:t>Manfaat</a:t>
            </a:r>
            <a:r>
              <a:rPr lang="en-US" sz="3200" dirty="0" smtClean="0"/>
              <a:t> </a:t>
            </a:r>
            <a:r>
              <a:rPr lang="en-US" sz="3200" dirty="0" err="1" smtClean="0"/>
              <a:t>bagi</a:t>
            </a:r>
            <a:r>
              <a:rPr lang="en-US" sz="3200" dirty="0" smtClean="0"/>
              <a:t> </a:t>
            </a:r>
            <a:r>
              <a:rPr lang="en-US" sz="3200" dirty="0" err="1" smtClean="0"/>
              <a:t>masyarakat</a:t>
            </a:r>
            <a:r>
              <a:rPr lang="en-US" sz="3200" dirty="0" smtClean="0"/>
              <a:t> </a:t>
            </a:r>
            <a:r>
              <a:rPr lang="en-US" sz="3200" dirty="0" err="1" smtClean="0"/>
              <a:t>dalam</a:t>
            </a:r>
            <a:r>
              <a:rPr lang="id-ID" sz="3200" dirty="0" smtClean="0"/>
              <a:t> </a:t>
            </a:r>
            <a:r>
              <a:rPr lang="sv-SE" sz="3200" dirty="0" smtClean="0"/>
              <a:t>skala besar maupun kecil (kampus, sekolah, </a:t>
            </a:r>
            <a:r>
              <a:rPr lang="en-US" sz="3200" dirty="0" err="1" smtClean="0"/>
              <a:t>kelurahan</a:t>
            </a:r>
            <a:r>
              <a:rPr lang="en-US" sz="3200" dirty="0" smtClean="0"/>
              <a:t>, </a:t>
            </a:r>
            <a:r>
              <a:rPr lang="en-US" sz="3200" dirty="0" err="1" smtClean="0"/>
              <a:t>dsb</a:t>
            </a:r>
            <a:r>
              <a:rPr lang="en-US" sz="3200" dirty="0" smtClean="0"/>
              <a:t>)</a:t>
            </a:r>
          </a:p>
          <a:p>
            <a:r>
              <a:rPr lang="en-US" sz="3200" dirty="0" smtClean="0">
                <a:solidFill>
                  <a:srgbClr val="C00000"/>
                </a:solidFill>
              </a:rPr>
              <a:t>Hal Yang </a:t>
            </a:r>
            <a:r>
              <a:rPr lang="en-US" sz="3200" dirty="0" err="1" smtClean="0">
                <a:solidFill>
                  <a:srgbClr val="C00000"/>
                </a:solidFill>
              </a:rPr>
              <a:t>Baru</a:t>
            </a:r>
            <a:r>
              <a:rPr lang="en-US" sz="3200" dirty="0" smtClean="0"/>
              <a:t>: </a:t>
            </a:r>
            <a:r>
              <a:rPr lang="en-US" sz="3200" dirty="0" err="1" smtClean="0"/>
              <a:t>Solusi</a:t>
            </a:r>
            <a:r>
              <a:rPr lang="en-US" sz="3200" dirty="0" smtClean="0"/>
              <a:t> </a:t>
            </a:r>
            <a:r>
              <a:rPr lang="en-US" sz="3200" dirty="0" err="1" smtClean="0"/>
              <a:t>baru</a:t>
            </a:r>
            <a:r>
              <a:rPr lang="en-US" sz="3200" dirty="0" smtClean="0"/>
              <a:t> yang </a:t>
            </a:r>
            <a:r>
              <a:rPr lang="en-US" sz="3200" dirty="0" err="1" smtClean="0"/>
              <a:t>lebih</a:t>
            </a:r>
            <a:r>
              <a:rPr lang="en-US" sz="3200" dirty="0" smtClean="0"/>
              <a:t> </a:t>
            </a:r>
            <a:r>
              <a:rPr lang="en-US" sz="3200" dirty="0" err="1" smtClean="0"/>
              <a:t>efektif</a:t>
            </a:r>
            <a:r>
              <a:rPr lang="en-US" sz="3200" dirty="0" smtClean="0"/>
              <a:t>,</a:t>
            </a:r>
            <a:r>
              <a:rPr lang="id-ID" sz="3200" dirty="0" smtClean="0"/>
              <a:t> </a:t>
            </a:r>
            <a:r>
              <a:rPr lang="en-US" sz="3200" dirty="0" err="1" smtClean="0"/>
              <a:t>murah</a:t>
            </a:r>
            <a:r>
              <a:rPr lang="en-US" sz="3200" dirty="0" smtClean="0"/>
              <a:t>, </a:t>
            </a:r>
            <a:r>
              <a:rPr lang="en-US" sz="3200" dirty="0" err="1" smtClean="0"/>
              <a:t>cepat</a:t>
            </a:r>
            <a:r>
              <a:rPr lang="en-US" sz="3200" dirty="0" smtClean="0"/>
              <a:t>, </a:t>
            </a:r>
            <a:r>
              <a:rPr lang="en-US" sz="3200" dirty="0" err="1" smtClean="0"/>
              <a:t>dsb</a:t>
            </a:r>
            <a:r>
              <a:rPr lang="en-US" sz="3200" dirty="0" smtClean="0"/>
              <a:t> </a:t>
            </a:r>
            <a:r>
              <a:rPr lang="en-US" sz="3200" dirty="0" err="1" smtClean="0"/>
              <a:t>bila</a:t>
            </a:r>
            <a:r>
              <a:rPr lang="en-US" sz="3200" dirty="0" smtClean="0"/>
              <a:t> </a:t>
            </a:r>
            <a:r>
              <a:rPr lang="en-US" sz="3200" dirty="0" err="1" smtClean="0"/>
              <a:t>dikomparasi</a:t>
            </a:r>
            <a:r>
              <a:rPr lang="en-US" sz="3200" dirty="0" smtClean="0"/>
              <a:t> </a:t>
            </a:r>
            <a:r>
              <a:rPr lang="en-US" sz="3200" dirty="0" err="1" smtClean="0"/>
              <a:t>dengan</a:t>
            </a:r>
            <a:r>
              <a:rPr lang="id-ID" sz="3200" dirty="0" smtClean="0"/>
              <a:t> </a:t>
            </a:r>
            <a:r>
              <a:rPr lang="fi-FI" sz="3200" dirty="0" smtClean="0"/>
              <a:t>solusi lain. Bisa juga merupakan perbaikan dari</a:t>
            </a:r>
            <a:r>
              <a:rPr lang="id-ID" sz="3200" dirty="0" smtClean="0"/>
              <a:t> </a:t>
            </a:r>
            <a:r>
              <a:rPr lang="en-US" sz="3200" dirty="0" err="1" smtClean="0"/>
              <a:t>sistem</a:t>
            </a:r>
            <a:r>
              <a:rPr lang="en-US" sz="3200" dirty="0" smtClean="0"/>
              <a:t> </a:t>
            </a: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mekanisme</a:t>
            </a:r>
            <a:r>
              <a:rPr lang="en-US" sz="3200" dirty="0" smtClean="0"/>
              <a:t> </a:t>
            </a:r>
            <a:r>
              <a:rPr lang="en-US" sz="3200" dirty="0" err="1" smtClean="0"/>
              <a:t>kerja</a:t>
            </a:r>
            <a:r>
              <a:rPr lang="en-US" sz="3200" dirty="0" smtClean="0"/>
              <a:t> yang </a:t>
            </a:r>
            <a:r>
              <a:rPr lang="en-US" sz="3200" dirty="0" err="1" smtClean="0"/>
              <a:t>sudah</a:t>
            </a:r>
            <a:r>
              <a:rPr lang="en-US" sz="3200" dirty="0" smtClean="0"/>
              <a:t> </a:t>
            </a:r>
            <a:r>
              <a:rPr lang="en-US" sz="3200" dirty="0" err="1" smtClean="0"/>
              <a:t>ada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68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Syarat</a:t>
            </a:r>
            <a:r>
              <a:rPr lang="en-US" smtClean="0"/>
              <a:t> </a:t>
            </a:r>
            <a:r>
              <a:rPr lang="en-US" err="1" smtClean="0"/>
              <a:t>Masalah</a:t>
            </a:r>
            <a:r>
              <a:rPr lang="en-US" smtClean="0"/>
              <a:t> </a:t>
            </a:r>
            <a:r>
              <a:rPr lang="en-US" err="1" smtClean="0"/>
              <a:t>Penelitian</a:t>
            </a:r>
            <a:r>
              <a:rPr lang="en-US" smtClean="0"/>
              <a:t> -2-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713" y="1447800"/>
            <a:ext cx="7862637" cy="4792663"/>
          </a:xfrm>
        </p:spPr>
        <p:txBody>
          <a:bodyPr/>
          <a:lstStyle/>
          <a:p>
            <a:r>
              <a:rPr lang="en-US" err="1" smtClean="0">
                <a:solidFill>
                  <a:srgbClr val="C00000"/>
                </a:solidFill>
              </a:rPr>
              <a:t>Dapat</a:t>
            </a:r>
            <a:r>
              <a:rPr lang="en-US" smtClean="0">
                <a:solidFill>
                  <a:srgbClr val="C00000"/>
                </a:solidFill>
              </a:rPr>
              <a:t> </a:t>
            </a:r>
            <a:r>
              <a:rPr lang="en-US" err="1" smtClean="0">
                <a:solidFill>
                  <a:srgbClr val="C00000"/>
                </a:solidFill>
              </a:rPr>
              <a:t>Diuji</a:t>
            </a:r>
            <a:r>
              <a:rPr lang="en-US" smtClean="0">
                <a:solidFill>
                  <a:srgbClr val="C00000"/>
                </a:solidFill>
              </a:rPr>
              <a:t> (</a:t>
            </a:r>
            <a:r>
              <a:rPr lang="en-US" err="1" smtClean="0">
                <a:solidFill>
                  <a:srgbClr val="C00000"/>
                </a:solidFill>
              </a:rPr>
              <a:t>Diukur</a:t>
            </a:r>
            <a:r>
              <a:rPr lang="en-US" smtClean="0">
                <a:solidFill>
                  <a:srgbClr val="C00000"/>
                </a:solidFill>
              </a:rPr>
              <a:t>): </a:t>
            </a:r>
            <a:r>
              <a:rPr lang="en-US" err="1" smtClean="0"/>
              <a:t>Masalah</a:t>
            </a:r>
            <a:r>
              <a:rPr lang="en-US" smtClean="0"/>
              <a:t> </a:t>
            </a:r>
            <a:r>
              <a:rPr lang="en-US" err="1" smtClean="0"/>
              <a:t>penelitian</a:t>
            </a:r>
            <a:r>
              <a:rPr lang="en-US" smtClean="0"/>
              <a:t> </a:t>
            </a:r>
            <a:r>
              <a:rPr lang="en-US" err="1" smtClean="0"/>
              <a:t>beserta</a:t>
            </a:r>
            <a:r>
              <a:rPr lang="id-ID" smtClean="0"/>
              <a:t> </a:t>
            </a:r>
            <a:r>
              <a:rPr lang="en-US" err="1" smtClean="0"/>
              <a:t>variabel-variablenya</a:t>
            </a:r>
            <a:r>
              <a:rPr lang="en-US" smtClean="0"/>
              <a:t> </a:t>
            </a:r>
            <a:r>
              <a:rPr lang="en-US" err="1" smtClean="0"/>
              <a:t>harus</a:t>
            </a:r>
            <a:r>
              <a:rPr lang="en-US" smtClean="0"/>
              <a:t> </a:t>
            </a:r>
            <a:r>
              <a:rPr lang="en-US" err="1" smtClean="0"/>
              <a:t>merupakan</a:t>
            </a:r>
            <a:r>
              <a:rPr lang="en-US" smtClean="0"/>
              <a:t> </a:t>
            </a:r>
            <a:r>
              <a:rPr lang="en-US" err="1" smtClean="0"/>
              <a:t>sesuatu</a:t>
            </a:r>
            <a:r>
              <a:rPr lang="id-ID" smtClean="0"/>
              <a:t> </a:t>
            </a:r>
            <a:r>
              <a:rPr lang="es-ES" smtClean="0"/>
              <a:t>yang bisa </a:t>
            </a:r>
            <a:r>
              <a:rPr lang="es-ES" err="1" smtClean="0"/>
              <a:t>diuji</a:t>
            </a:r>
            <a:r>
              <a:rPr lang="es-ES" smtClean="0"/>
              <a:t> dan </a:t>
            </a:r>
            <a:r>
              <a:rPr lang="es-ES" err="1" smtClean="0"/>
              <a:t>diukur</a:t>
            </a:r>
            <a:r>
              <a:rPr lang="es-ES" smtClean="0"/>
              <a:t> secara </a:t>
            </a:r>
            <a:r>
              <a:rPr lang="es-ES" err="1" smtClean="0"/>
              <a:t>empiris</a:t>
            </a:r>
            <a:r>
              <a:rPr lang="es-ES" smtClean="0"/>
              <a:t>. </a:t>
            </a:r>
            <a:r>
              <a:rPr lang="es-ES" err="1" smtClean="0"/>
              <a:t>Untuk</a:t>
            </a:r>
            <a:r>
              <a:rPr lang="id-ID" smtClean="0"/>
              <a:t> </a:t>
            </a:r>
            <a:r>
              <a:rPr lang="fi-FI" smtClean="0"/>
              <a:t>penelitian korelasi, korelasi antara beberapa</a:t>
            </a:r>
            <a:r>
              <a:rPr lang="id-ID" smtClean="0"/>
              <a:t> </a:t>
            </a:r>
            <a:r>
              <a:rPr lang="en-US" err="1" smtClean="0"/>
              <a:t>variabel</a:t>
            </a:r>
            <a:r>
              <a:rPr lang="en-US" smtClean="0"/>
              <a:t> yang </a:t>
            </a:r>
            <a:r>
              <a:rPr lang="en-US" err="1" smtClean="0"/>
              <a:t>kita</a:t>
            </a:r>
            <a:r>
              <a:rPr lang="en-US" smtClean="0"/>
              <a:t> </a:t>
            </a:r>
            <a:r>
              <a:rPr lang="en-US" err="1" smtClean="0"/>
              <a:t>teliti</a:t>
            </a:r>
            <a:r>
              <a:rPr lang="en-US" smtClean="0"/>
              <a:t> </a:t>
            </a:r>
            <a:r>
              <a:rPr lang="en-US" err="1" smtClean="0"/>
              <a:t>juga</a:t>
            </a:r>
            <a:r>
              <a:rPr lang="en-US" smtClean="0"/>
              <a:t> </a:t>
            </a:r>
            <a:r>
              <a:rPr lang="en-US" err="1" smtClean="0"/>
              <a:t>harus</a:t>
            </a:r>
            <a:r>
              <a:rPr lang="en-US" smtClean="0"/>
              <a:t> </a:t>
            </a:r>
            <a:r>
              <a:rPr lang="en-US" err="1" smtClean="0"/>
              <a:t>diuji</a:t>
            </a:r>
            <a:r>
              <a:rPr lang="en-US" smtClean="0"/>
              <a:t> </a:t>
            </a:r>
            <a:r>
              <a:rPr lang="en-US" err="1" smtClean="0"/>
              <a:t>secara</a:t>
            </a:r>
            <a:r>
              <a:rPr lang="id-ID" smtClean="0"/>
              <a:t> </a:t>
            </a:r>
            <a:r>
              <a:rPr lang="en-US" err="1" smtClean="0"/>
              <a:t>ilmiah</a:t>
            </a:r>
            <a:r>
              <a:rPr lang="en-US" smtClean="0"/>
              <a:t> </a:t>
            </a:r>
            <a:r>
              <a:rPr lang="en-US" err="1" smtClean="0"/>
              <a:t>dengan</a:t>
            </a:r>
            <a:r>
              <a:rPr lang="en-US" smtClean="0"/>
              <a:t> </a:t>
            </a:r>
            <a:r>
              <a:rPr lang="en-US" err="1" smtClean="0"/>
              <a:t>beberapa</a:t>
            </a:r>
            <a:r>
              <a:rPr lang="en-US" smtClean="0"/>
              <a:t> parameter.</a:t>
            </a:r>
          </a:p>
          <a:p>
            <a:r>
              <a:rPr lang="en-US" err="1" smtClean="0">
                <a:solidFill>
                  <a:srgbClr val="C00000"/>
                </a:solidFill>
              </a:rPr>
              <a:t>Dapat</a:t>
            </a:r>
            <a:r>
              <a:rPr lang="en-US" smtClean="0">
                <a:solidFill>
                  <a:srgbClr val="C00000"/>
                </a:solidFill>
              </a:rPr>
              <a:t> </a:t>
            </a:r>
            <a:r>
              <a:rPr lang="en-US" err="1" smtClean="0">
                <a:solidFill>
                  <a:srgbClr val="C00000"/>
                </a:solidFill>
              </a:rPr>
              <a:t>Dilaksanakan</a:t>
            </a:r>
            <a:r>
              <a:rPr lang="en-US" smtClean="0"/>
              <a:t>: </a:t>
            </a:r>
            <a:r>
              <a:rPr lang="en-US" err="1" smtClean="0"/>
              <a:t>Khususnya</a:t>
            </a:r>
            <a:r>
              <a:rPr lang="en-US" smtClean="0"/>
              <a:t> </a:t>
            </a:r>
            <a:r>
              <a:rPr lang="en-US" err="1" smtClean="0"/>
              <a:t>berkaitan</a:t>
            </a:r>
            <a:r>
              <a:rPr lang="en-US" smtClean="0"/>
              <a:t> </a:t>
            </a:r>
            <a:r>
              <a:rPr lang="en-US" err="1" smtClean="0"/>
              <a:t>erat</a:t>
            </a:r>
            <a:r>
              <a:rPr lang="id-ID" smtClean="0"/>
              <a:t> </a:t>
            </a:r>
            <a:r>
              <a:rPr lang="en-US" err="1" smtClean="0"/>
              <a:t>dengan</a:t>
            </a:r>
            <a:r>
              <a:rPr lang="en-US" smtClean="0"/>
              <a:t> </a:t>
            </a:r>
            <a:r>
              <a:rPr lang="en-US" err="1" smtClean="0"/>
              <a:t>keahlian</a:t>
            </a:r>
            <a:r>
              <a:rPr lang="en-US" smtClean="0"/>
              <a:t>, </a:t>
            </a:r>
            <a:r>
              <a:rPr lang="en-US" err="1" smtClean="0"/>
              <a:t>ketersediaan</a:t>
            </a:r>
            <a:r>
              <a:rPr lang="en-US" smtClean="0"/>
              <a:t> data, </a:t>
            </a:r>
            <a:r>
              <a:rPr lang="en-US" err="1" smtClean="0"/>
              <a:t>kecukupan</a:t>
            </a:r>
            <a:r>
              <a:rPr lang="id-ID" smtClean="0"/>
              <a:t> </a:t>
            </a:r>
            <a:r>
              <a:rPr lang="en-US" err="1" smtClean="0"/>
              <a:t>waktu</a:t>
            </a:r>
            <a:r>
              <a:rPr lang="en-US" smtClean="0"/>
              <a:t> </a:t>
            </a:r>
            <a:r>
              <a:rPr lang="en-US" err="1" smtClean="0"/>
              <a:t>dan</a:t>
            </a:r>
            <a:r>
              <a:rPr lang="en-US" smtClean="0"/>
              <a:t> </a:t>
            </a:r>
            <a:r>
              <a:rPr lang="en-US" err="1" smtClean="0"/>
              <a:t>dana</a:t>
            </a:r>
            <a:r>
              <a:rPr lang="en-US" smtClean="0"/>
              <a:t>. </a:t>
            </a:r>
            <a:r>
              <a:rPr lang="en-US" err="1" smtClean="0"/>
              <a:t>Hindari</a:t>
            </a:r>
            <a:r>
              <a:rPr lang="en-US" smtClean="0"/>
              <a:t> </a:t>
            </a:r>
            <a:r>
              <a:rPr lang="en-US" smtClean="0">
                <a:solidFill>
                  <a:srgbClr val="C00000"/>
                </a:solidFill>
              </a:rPr>
              <a:t>research impossible </a:t>
            </a:r>
            <a:r>
              <a:rPr lang="en-US" smtClean="0"/>
              <a:t>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99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Syarat</a:t>
            </a:r>
            <a:r>
              <a:rPr lang="en-US" smtClean="0"/>
              <a:t> </a:t>
            </a:r>
            <a:r>
              <a:rPr lang="en-US" err="1" smtClean="0"/>
              <a:t>Masalah</a:t>
            </a:r>
            <a:r>
              <a:rPr lang="en-US" smtClean="0"/>
              <a:t> </a:t>
            </a:r>
            <a:r>
              <a:rPr lang="en-US" err="1" smtClean="0"/>
              <a:t>Penelitian</a:t>
            </a:r>
            <a:r>
              <a:rPr lang="en-US" smtClean="0"/>
              <a:t> -3-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2549"/>
            <a:ext cx="8058150" cy="4792663"/>
          </a:xfrm>
        </p:spPr>
        <p:txBody>
          <a:bodyPr/>
          <a:lstStyle/>
          <a:p>
            <a:r>
              <a:rPr lang="sv-SE" sz="3200" dirty="0" smtClean="0">
                <a:solidFill>
                  <a:srgbClr val="C00000"/>
                </a:solidFill>
              </a:rPr>
              <a:t>Merupakan Masalah Yang Penting</a:t>
            </a:r>
            <a:r>
              <a:rPr lang="sv-SE" sz="3200" dirty="0" smtClean="0"/>
              <a:t>: Jangan</a:t>
            </a:r>
            <a:r>
              <a:rPr lang="id-ID" sz="3200" dirty="0" smtClean="0"/>
              <a:t> </a:t>
            </a:r>
            <a:r>
              <a:rPr lang="sv-SE" sz="3200" dirty="0" smtClean="0"/>
              <a:t>melakukan penelitian terhadap suatu masalah</a:t>
            </a:r>
            <a:r>
              <a:rPr lang="id-ID" sz="3200" dirty="0" smtClean="0"/>
              <a:t> </a:t>
            </a:r>
            <a:r>
              <a:rPr lang="sv-SE" sz="3200" dirty="0" smtClean="0"/>
              <a:t>yang tidak penting</a:t>
            </a:r>
          </a:p>
          <a:p>
            <a:r>
              <a:rPr lang="sv-SE" sz="3200" dirty="0" smtClean="0">
                <a:solidFill>
                  <a:srgbClr val="C00000"/>
                </a:solidFill>
              </a:rPr>
              <a:t>Tidak Melanggar Etika</a:t>
            </a:r>
            <a:r>
              <a:rPr lang="sv-SE" sz="3200" dirty="0" smtClean="0"/>
              <a:t>: Penelitian harus</a:t>
            </a:r>
            <a:r>
              <a:rPr lang="id-ID" sz="3200" dirty="0" smtClean="0"/>
              <a:t> </a:t>
            </a:r>
            <a:r>
              <a:rPr lang="sv-SE" sz="3200" dirty="0" smtClean="0"/>
              <a:t>dilakukan dengan kejujuran metodologi, prosedur harus dijelaskan kepada obyek penelitian, tidak melanggar privacy, publikasi</a:t>
            </a:r>
            <a:r>
              <a:rPr lang="id-ID" sz="3200" dirty="0" smtClean="0"/>
              <a:t> </a:t>
            </a:r>
            <a:r>
              <a:rPr lang="sv-SE" sz="3200" dirty="0" smtClean="0"/>
              <a:t>harus dengan persetujuan obyek penelitian,</a:t>
            </a:r>
            <a:r>
              <a:rPr lang="id-ID" sz="3200" dirty="0" smtClean="0"/>
              <a:t> </a:t>
            </a:r>
            <a:r>
              <a:rPr lang="sv-SE" sz="3200" dirty="0" smtClean="0"/>
              <a:t>tidak boleh melakukan penipuan dalam</a:t>
            </a:r>
            <a:r>
              <a:rPr lang="id-ID" sz="3200" dirty="0" smtClean="0"/>
              <a:t> </a:t>
            </a:r>
            <a:r>
              <a:rPr lang="sv-SE" sz="3200" dirty="0" smtClean="0"/>
              <a:t>pengambilan data maupun pengolahan data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84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9100"/>
            <a:ext cx="8789988" cy="647700"/>
          </a:xfrm>
        </p:spPr>
        <p:txBody>
          <a:bodyPr/>
          <a:lstStyle/>
          <a:p>
            <a:r>
              <a:rPr lang="id-ID" sz="3800" dirty="0" smtClean="0"/>
              <a:t>Latihan </a:t>
            </a:r>
            <a:r>
              <a:rPr lang="en-US" sz="3800" dirty="0" err="1" smtClean="0"/>
              <a:t>Mer</a:t>
            </a:r>
            <a:r>
              <a:rPr lang="id-ID" sz="3800" dirty="0" smtClean="0"/>
              <a:t>eview Paper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497" y="1447800"/>
            <a:ext cx="8040103" cy="5105400"/>
          </a:xfrm>
        </p:spPr>
        <p:txBody>
          <a:bodyPr>
            <a:normAutofit lnSpcReduction="10000"/>
          </a:bodyPr>
          <a:lstStyle/>
          <a:p>
            <a:r>
              <a:rPr lang="id-ID" dirty="0" smtClean="0"/>
              <a:t>Technical Paper:</a:t>
            </a:r>
          </a:p>
          <a:p>
            <a:pPr lvl="1"/>
            <a:r>
              <a:rPr lang="id-ID" sz="2400" dirty="0" smtClean="0"/>
              <a:t>Judul: </a:t>
            </a:r>
            <a:r>
              <a:rPr lang="en-US" sz="2400" dirty="0">
                <a:solidFill>
                  <a:srgbClr val="C00000"/>
                </a:solidFill>
              </a:rPr>
              <a:t>Chinese Grain Production Forecasting Method Based on Particle Swarm Optimization-based Support Vector Machine</a:t>
            </a:r>
            <a:endParaRPr lang="id-ID" sz="2400" dirty="0" smtClean="0">
              <a:solidFill>
                <a:srgbClr val="C00000"/>
              </a:solidFill>
            </a:endParaRPr>
          </a:p>
          <a:p>
            <a:pPr lvl="1"/>
            <a:r>
              <a:rPr lang="id-ID" sz="2400" dirty="0" smtClean="0"/>
              <a:t>Author: </a:t>
            </a:r>
            <a:r>
              <a:rPr lang="en-US" sz="2400" dirty="0" smtClean="0"/>
              <a:t>Sheng-Wei </a:t>
            </a:r>
            <a:r>
              <a:rPr lang="en-US" sz="2400" dirty="0" err="1" smtClean="0"/>
              <a:t>Fei</a:t>
            </a:r>
            <a:r>
              <a:rPr lang="en-US" sz="2400" dirty="0" smtClean="0"/>
              <a:t>, </a:t>
            </a:r>
            <a:r>
              <a:rPr lang="en-US" sz="2400" dirty="0"/>
              <a:t>Yu-Bin Miao and Cheng-Liang </a:t>
            </a:r>
            <a:r>
              <a:rPr lang="en-US" sz="2400" dirty="0" smtClean="0"/>
              <a:t>Liu</a:t>
            </a:r>
            <a:endParaRPr lang="id-ID" sz="2400" dirty="0"/>
          </a:p>
          <a:p>
            <a:pPr lvl="1"/>
            <a:r>
              <a:rPr lang="id-ID" sz="2400" dirty="0" smtClean="0"/>
              <a:t>Publications: </a:t>
            </a:r>
            <a:r>
              <a:rPr lang="en-US" sz="2400" dirty="0" smtClean="0"/>
              <a:t>Recent </a:t>
            </a:r>
            <a:r>
              <a:rPr lang="en-US" sz="2400" dirty="0"/>
              <a:t>Patents on Engineering 2009, 3, </a:t>
            </a:r>
            <a:r>
              <a:rPr lang="en-US" sz="2400" dirty="0" smtClean="0"/>
              <a:t>8-12</a:t>
            </a:r>
          </a:p>
          <a:p>
            <a:pPr lvl="1"/>
            <a:r>
              <a:rPr lang="en-US" dirty="0" smtClean="0"/>
              <a:t>Download</a:t>
            </a:r>
            <a:r>
              <a:rPr lang="en-US" dirty="0"/>
              <a:t>: </a:t>
            </a:r>
            <a:r>
              <a:rPr lang="en-US" sz="2000" b="1" dirty="0">
                <a:solidFill>
                  <a:srgbClr val="0070C0"/>
                </a:solidFill>
              </a:rPr>
              <a:t>http://romisatriawahono.net/lecture/rm/paper</a:t>
            </a:r>
            <a:r>
              <a:rPr lang="en-US" sz="2000" b="1" dirty="0" smtClean="0">
                <a:solidFill>
                  <a:srgbClr val="0070C0"/>
                </a:solidFill>
              </a:rPr>
              <a:t>/</a:t>
            </a:r>
            <a:endParaRPr lang="en-US" sz="2000" b="1" dirty="0"/>
          </a:p>
          <a:p>
            <a:pPr lvl="1"/>
            <a:endParaRPr lang="id-ID" sz="2200" i="1" dirty="0">
              <a:solidFill>
                <a:srgbClr val="C00000"/>
              </a:solidFill>
            </a:endParaRPr>
          </a:p>
          <a:p>
            <a:r>
              <a:rPr lang="id-ID" dirty="0" smtClean="0"/>
              <a:t>Tugas</a:t>
            </a:r>
            <a:r>
              <a:rPr lang="en-US" dirty="0" smtClean="0"/>
              <a:t>:</a:t>
            </a:r>
            <a:endParaRPr lang="id-ID" dirty="0" smtClean="0"/>
          </a:p>
          <a:p>
            <a:pPr marL="457200" lvl="1" indent="0">
              <a:buNone/>
            </a:pPr>
            <a:r>
              <a:rPr lang="id-ID" sz="2400" dirty="0" smtClean="0"/>
              <a:t>Pahami dan rangkumkan paper di atas dalam </a:t>
            </a:r>
            <a:r>
              <a:rPr lang="en-US" dirty="0"/>
              <a:t>3</a:t>
            </a:r>
            <a:r>
              <a:rPr lang="id-ID" sz="2400" dirty="0" smtClean="0"/>
              <a:t> slide:</a:t>
            </a:r>
          </a:p>
          <a:p>
            <a:pPr marL="1263650" lvl="2" indent="-514350">
              <a:buFont typeface="+mj-lt"/>
              <a:buAutoNum type="arabicPeriod"/>
            </a:pPr>
            <a:r>
              <a:rPr lang="en-US" sz="2400" dirty="0" smtClean="0">
                <a:solidFill>
                  <a:srgbClr val="C00000"/>
                </a:solidFill>
              </a:rPr>
              <a:t>M</a:t>
            </a:r>
            <a:r>
              <a:rPr lang="id-ID" sz="2400" dirty="0" smtClean="0">
                <a:solidFill>
                  <a:srgbClr val="C00000"/>
                </a:solidFill>
              </a:rPr>
              <a:t>asalah penelitian</a:t>
            </a:r>
            <a:endParaRPr lang="id-ID" sz="2400" dirty="0">
              <a:solidFill>
                <a:srgbClr val="C00000"/>
              </a:solidFill>
            </a:endParaRPr>
          </a:p>
          <a:p>
            <a:pPr marL="1263650" lvl="2" indent="-514350">
              <a:buFont typeface="+mj-lt"/>
              <a:buAutoNum type="arabicPeriod"/>
            </a:pPr>
            <a:r>
              <a:rPr lang="id-ID" sz="2400" dirty="0" smtClean="0">
                <a:solidFill>
                  <a:srgbClr val="C00000"/>
                </a:solidFill>
              </a:rPr>
              <a:t>Metode yang diusulkan</a:t>
            </a:r>
          </a:p>
          <a:p>
            <a:pPr marL="1263650" lvl="2" indent="-514350">
              <a:buFont typeface="+mj-lt"/>
              <a:buAutoNum type="arabicPeriod"/>
            </a:pPr>
            <a:r>
              <a:rPr lang="id-ID" sz="2400" dirty="0">
                <a:solidFill>
                  <a:srgbClr val="C00000"/>
                </a:solidFill>
              </a:rPr>
              <a:t>H</a:t>
            </a:r>
            <a:r>
              <a:rPr lang="id-ID" sz="2400" dirty="0" smtClean="0">
                <a:solidFill>
                  <a:srgbClr val="C00000"/>
                </a:solidFill>
              </a:rPr>
              <a:t>asil penelitian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94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Literature Review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43400"/>
            <a:ext cx="7886700" cy="2057400"/>
          </a:xfrm>
        </p:spPr>
        <p:txBody>
          <a:bodyPr>
            <a:normAutofit/>
          </a:bodyPr>
          <a:lstStyle/>
          <a:p>
            <a:r>
              <a:rPr lang="en-US" sz="2000" dirty="0"/>
              <a:t>3</a:t>
            </a:r>
            <a:r>
              <a:rPr lang="en-US" sz="2000" dirty="0" smtClean="0"/>
              <a:t>.1 </a:t>
            </a:r>
            <a:r>
              <a:rPr lang="en-US" sz="2000" dirty="0" err="1" smtClean="0"/>
              <a:t>Literatur</a:t>
            </a:r>
            <a:r>
              <a:rPr lang="en-US" sz="2000" dirty="0" smtClean="0"/>
              <a:t> </a:t>
            </a:r>
            <a:r>
              <a:rPr lang="en-US" sz="2000" dirty="0" err="1" smtClean="0"/>
              <a:t>Ilmiah</a:t>
            </a:r>
            <a:endParaRPr lang="en-US" sz="2000" dirty="0" smtClean="0"/>
          </a:p>
          <a:p>
            <a:r>
              <a:rPr lang="en-US" sz="2000" dirty="0"/>
              <a:t>3</a:t>
            </a:r>
            <a:r>
              <a:rPr lang="en-US" sz="2000" dirty="0" smtClean="0"/>
              <a:t>.2 </a:t>
            </a:r>
            <a:r>
              <a:rPr lang="en-US" sz="2000" dirty="0" err="1" smtClean="0"/>
              <a:t>Teknik</a:t>
            </a:r>
            <a:r>
              <a:rPr lang="en-US" sz="2000" dirty="0" smtClean="0"/>
              <a:t> </a:t>
            </a:r>
            <a:r>
              <a:rPr lang="en-US" sz="2000" dirty="0" err="1" smtClean="0"/>
              <a:t>Mengelola</a:t>
            </a:r>
            <a:r>
              <a:rPr lang="en-US" sz="2000" dirty="0" smtClean="0"/>
              <a:t> Paper</a:t>
            </a:r>
          </a:p>
          <a:p>
            <a:r>
              <a:rPr lang="en-US" sz="2000" dirty="0" smtClean="0"/>
              <a:t>3.3 </a:t>
            </a:r>
            <a:r>
              <a:rPr lang="en-US" sz="2000" dirty="0" err="1" smtClean="0"/>
              <a:t>Teknik</a:t>
            </a:r>
            <a:r>
              <a:rPr lang="en-US" sz="2000" dirty="0" smtClean="0"/>
              <a:t> </a:t>
            </a:r>
            <a:r>
              <a:rPr lang="en-US" sz="2000" dirty="0" err="1" smtClean="0"/>
              <a:t>Mereview</a:t>
            </a:r>
            <a:r>
              <a:rPr lang="en-US" sz="2000" dirty="0" smtClean="0"/>
              <a:t> Paper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6963"/>
            <a:ext cx="8789988" cy="647700"/>
          </a:xfrm>
        </p:spPr>
        <p:txBody>
          <a:bodyPr/>
          <a:lstStyle/>
          <a:p>
            <a:r>
              <a:rPr lang="id-ID" sz="3800" dirty="0"/>
              <a:t>Latihan </a:t>
            </a:r>
            <a:r>
              <a:rPr lang="en-US" sz="3800" dirty="0" err="1"/>
              <a:t>Mer</a:t>
            </a:r>
            <a:r>
              <a:rPr lang="id-ID" sz="3800" dirty="0" err="1"/>
              <a:t>eview</a:t>
            </a:r>
            <a:r>
              <a:rPr lang="id-ID" sz="3800" dirty="0"/>
              <a:t> Paper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077200" cy="4876800"/>
          </a:xfrm>
        </p:spPr>
        <p:txBody>
          <a:bodyPr>
            <a:normAutofit lnSpcReduction="10000"/>
          </a:bodyPr>
          <a:lstStyle/>
          <a:p>
            <a:r>
              <a:rPr lang="id-ID" dirty="0" smtClean="0"/>
              <a:t>Technical Paper:</a:t>
            </a:r>
          </a:p>
          <a:p>
            <a:pPr lvl="1"/>
            <a:r>
              <a:rPr lang="id-ID" sz="2400" dirty="0" smtClean="0"/>
              <a:t>Judul: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Genetic Algorithms With Guided and Local </a:t>
            </a:r>
            <a:r>
              <a:rPr lang="en-US" dirty="0" smtClean="0">
                <a:solidFill>
                  <a:srgbClr val="C00000"/>
                </a:solidFill>
              </a:rPr>
              <a:t>Search Strategies </a:t>
            </a:r>
            <a:r>
              <a:rPr lang="en-US" dirty="0">
                <a:solidFill>
                  <a:srgbClr val="C00000"/>
                </a:solidFill>
              </a:rPr>
              <a:t>for University Course Timetabling</a:t>
            </a:r>
            <a:endParaRPr lang="en-US" dirty="0" smtClean="0">
              <a:solidFill>
                <a:srgbClr val="C00000"/>
              </a:solidFill>
            </a:endParaRPr>
          </a:p>
          <a:p>
            <a:pPr lvl="1"/>
            <a:r>
              <a:rPr lang="id-ID" sz="2400" dirty="0" smtClean="0"/>
              <a:t>Author: </a:t>
            </a:r>
            <a:r>
              <a:rPr lang="en-US" dirty="0" err="1"/>
              <a:t>Shengxiang</a:t>
            </a:r>
            <a:r>
              <a:rPr lang="en-US" dirty="0"/>
              <a:t> </a:t>
            </a:r>
            <a:r>
              <a:rPr lang="en-US" dirty="0" smtClean="0"/>
              <a:t>Yang </a:t>
            </a:r>
            <a:r>
              <a:rPr lang="en-US" dirty="0"/>
              <a:t>and </a:t>
            </a:r>
            <a:r>
              <a:rPr lang="en-US" dirty="0" err="1"/>
              <a:t>Sadaf</a:t>
            </a:r>
            <a:r>
              <a:rPr lang="en-US" dirty="0"/>
              <a:t> </a:t>
            </a:r>
            <a:r>
              <a:rPr lang="en-US" dirty="0" err="1"/>
              <a:t>Naseem</a:t>
            </a:r>
            <a:r>
              <a:rPr lang="en-US" dirty="0"/>
              <a:t> </a:t>
            </a:r>
            <a:r>
              <a:rPr lang="en-US" dirty="0" err="1" smtClean="0"/>
              <a:t>Jat</a:t>
            </a:r>
            <a:endParaRPr lang="en-US" dirty="0" smtClean="0"/>
          </a:p>
          <a:p>
            <a:pPr lvl="1"/>
            <a:r>
              <a:rPr lang="id-ID" sz="2400" dirty="0" smtClean="0"/>
              <a:t>Publications: </a:t>
            </a:r>
            <a:r>
              <a:rPr lang="en-US" dirty="0"/>
              <a:t>IEEE </a:t>
            </a:r>
            <a:r>
              <a:rPr lang="en-US" dirty="0" smtClean="0"/>
              <a:t>Transactions on Systems, Man and Cybernetics Vol. </a:t>
            </a:r>
            <a:r>
              <a:rPr lang="en-US" dirty="0"/>
              <a:t>41, </a:t>
            </a:r>
            <a:r>
              <a:rPr lang="en-US" dirty="0" smtClean="0"/>
              <a:t>No. </a:t>
            </a:r>
            <a:r>
              <a:rPr lang="en-US" dirty="0"/>
              <a:t>1, </a:t>
            </a:r>
            <a:r>
              <a:rPr lang="en-US" dirty="0" smtClean="0"/>
              <a:t>2011</a:t>
            </a:r>
            <a:endParaRPr lang="en-US" sz="2400" dirty="0" smtClean="0"/>
          </a:p>
          <a:p>
            <a:pPr lvl="1"/>
            <a:r>
              <a:rPr lang="en-US" dirty="0"/>
              <a:t>Download: </a:t>
            </a:r>
            <a:r>
              <a:rPr lang="en-US" sz="2200" b="1" dirty="0">
                <a:solidFill>
                  <a:srgbClr val="0070C0"/>
                </a:solidFill>
              </a:rPr>
              <a:t>http://romisatriawahono.net/lecture/rm/paper/</a:t>
            </a:r>
          </a:p>
          <a:p>
            <a:pPr lvl="1"/>
            <a:endParaRPr lang="id-ID" sz="2200" i="1" dirty="0">
              <a:solidFill>
                <a:srgbClr val="C00000"/>
              </a:solidFill>
            </a:endParaRPr>
          </a:p>
          <a:p>
            <a:r>
              <a:rPr lang="id-ID" dirty="0" smtClean="0"/>
              <a:t>Tugas</a:t>
            </a:r>
            <a:r>
              <a:rPr lang="en-US" dirty="0" smtClean="0"/>
              <a:t>:</a:t>
            </a:r>
            <a:endParaRPr lang="id-ID" dirty="0" smtClean="0"/>
          </a:p>
          <a:p>
            <a:pPr marL="457200" lvl="1" indent="0">
              <a:buNone/>
            </a:pPr>
            <a:r>
              <a:rPr lang="id-ID" dirty="0"/>
              <a:t>Pahami dan rangkumkan paper di atas dalam </a:t>
            </a:r>
            <a:r>
              <a:rPr lang="en-US" dirty="0"/>
              <a:t>3</a:t>
            </a:r>
            <a:r>
              <a:rPr lang="id-ID" dirty="0"/>
              <a:t> slide:</a:t>
            </a:r>
          </a:p>
          <a:p>
            <a:pPr marL="1263650" lvl="2" indent="-51435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M</a:t>
            </a:r>
            <a:r>
              <a:rPr lang="id-ID" sz="2400" dirty="0">
                <a:solidFill>
                  <a:srgbClr val="C00000"/>
                </a:solidFill>
              </a:rPr>
              <a:t>asalah penelitian</a:t>
            </a:r>
          </a:p>
          <a:p>
            <a:pPr marL="1263650" lvl="2" indent="-514350">
              <a:buFont typeface="+mj-lt"/>
              <a:buAutoNum type="arabicPeriod"/>
            </a:pPr>
            <a:r>
              <a:rPr lang="id-ID" sz="2400" dirty="0">
                <a:solidFill>
                  <a:srgbClr val="C00000"/>
                </a:solidFill>
              </a:rPr>
              <a:t>Metode yang diusulkan</a:t>
            </a:r>
          </a:p>
          <a:p>
            <a:pPr marL="1263650" lvl="2" indent="-514350">
              <a:buFont typeface="+mj-lt"/>
              <a:buAutoNum type="arabicPeriod"/>
            </a:pPr>
            <a:r>
              <a:rPr lang="id-ID" sz="2400" dirty="0">
                <a:solidFill>
                  <a:srgbClr val="C00000"/>
                </a:solidFill>
              </a:rPr>
              <a:t>Hasil penelitian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29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9100"/>
            <a:ext cx="8789988" cy="647700"/>
          </a:xfrm>
        </p:spPr>
        <p:txBody>
          <a:bodyPr/>
          <a:lstStyle/>
          <a:p>
            <a:r>
              <a:rPr lang="id-ID" sz="3800" dirty="0"/>
              <a:t>Latihan </a:t>
            </a:r>
            <a:r>
              <a:rPr lang="en-US" sz="3800" dirty="0" err="1"/>
              <a:t>Mer</a:t>
            </a:r>
            <a:r>
              <a:rPr lang="id-ID" sz="3800" dirty="0"/>
              <a:t>eview Paper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229600" cy="5257800"/>
          </a:xfrm>
        </p:spPr>
        <p:txBody>
          <a:bodyPr>
            <a:normAutofit/>
          </a:bodyPr>
          <a:lstStyle/>
          <a:p>
            <a:r>
              <a:rPr lang="id-ID" dirty="0" smtClean="0"/>
              <a:t>Technical Paper:</a:t>
            </a:r>
          </a:p>
          <a:p>
            <a:pPr lvl="1"/>
            <a:r>
              <a:rPr lang="id-ID" sz="2200" dirty="0" smtClean="0"/>
              <a:t>Judul: </a:t>
            </a:r>
            <a:r>
              <a:rPr lang="en-US" sz="2200" dirty="0">
                <a:solidFill>
                  <a:srgbClr val="C00000"/>
                </a:solidFill>
              </a:rPr>
              <a:t>Credal-C4.5: Decision tree based on imprecise probabilities to </a:t>
            </a:r>
            <a:r>
              <a:rPr lang="en-US" sz="2200" dirty="0" smtClean="0">
                <a:solidFill>
                  <a:srgbClr val="C00000"/>
                </a:solidFill>
              </a:rPr>
              <a:t>classify noisy </a:t>
            </a:r>
            <a:r>
              <a:rPr lang="en-US" sz="2200" dirty="0">
                <a:solidFill>
                  <a:srgbClr val="C00000"/>
                </a:solidFill>
              </a:rPr>
              <a:t>data</a:t>
            </a:r>
            <a:endParaRPr lang="en-US" sz="2200" dirty="0" smtClean="0">
              <a:solidFill>
                <a:srgbClr val="C00000"/>
              </a:solidFill>
            </a:endParaRPr>
          </a:p>
          <a:p>
            <a:pPr lvl="1"/>
            <a:r>
              <a:rPr lang="id-ID" sz="2200" dirty="0" smtClean="0"/>
              <a:t>Author: </a:t>
            </a:r>
            <a:r>
              <a:rPr lang="es-ES" sz="2200" dirty="0"/>
              <a:t>Carlos J. Mantas, Joaquín </a:t>
            </a:r>
            <a:r>
              <a:rPr lang="es-ES" sz="2200" dirty="0" smtClean="0"/>
              <a:t>Abellán</a:t>
            </a:r>
          </a:p>
          <a:p>
            <a:pPr lvl="1"/>
            <a:r>
              <a:rPr lang="id-ID" sz="2200" dirty="0" err="1" smtClean="0"/>
              <a:t>Publications</a:t>
            </a:r>
            <a:r>
              <a:rPr lang="id-ID" sz="2200" dirty="0" smtClean="0"/>
              <a:t>: </a:t>
            </a:r>
            <a:r>
              <a:rPr lang="en-US" sz="2200" dirty="0"/>
              <a:t>Expert Systems with Applications </a:t>
            </a:r>
            <a:r>
              <a:rPr lang="en-US" sz="2200" dirty="0" smtClean="0"/>
              <a:t>41 </a:t>
            </a:r>
            <a:r>
              <a:rPr lang="en-US" sz="2200" dirty="0"/>
              <a:t>(</a:t>
            </a:r>
            <a:r>
              <a:rPr lang="en-US" sz="2200" dirty="0" smtClean="0"/>
              <a:t>2013) 4625–4627</a:t>
            </a:r>
          </a:p>
          <a:p>
            <a:pPr lvl="1"/>
            <a:r>
              <a:rPr lang="en-US" sz="2200" dirty="0" smtClean="0"/>
              <a:t>Download</a:t>
            </a:r>
            <a:r>
              <a:rPr lang="en-US" sz="2200" dirty="0"/>
              <a:t>: </a:t>
            </a:r>
            <a:r>
              <a:rPr lang="en-US" sz="2200" b="1" dirty="0">
                <a:solidFill>
                  <a:srgbClr val="0070C0"/>
                </a:solidFill>
              </a:rPr>
              <a:t>http://</a:t>
            </a:r>
            <a:r>
              <a:rPr lang="en-US" sz="2200" b="1" dirty="0" smtClean="0">
                <a:solidFill>
                  <a:srgbClr val="0070C0"/>
                </a:solidFill>
              </a:rPr>
              <a:t>romisatriawahono.net/lecture/rm/paper/</a:t>
            </a:r>
          </a:p>
          <a:p>
            <a:pPr marL="457200" lvl="1" indent="0"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r>
              <a:rPr lang="id-ID" dirty="0" smtClean="0"/>
              <a:t>Tugas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id-ID" dirty="0"/>
              <a:t>Pahami dan rangkumkan paper di atas dalam </a:t>
            </a:r>
            <a:r>
              <a:rPr lang="en-US" dirty="0"/>
              <a:t>3</a:t>
            </a:r>
            <a:r>
              <a:rPr lang="id-ID" dirty="0"/>
              <a:t> slide:</a:t>
            </a:r>
          </a:p>
          <a:p>
            <a:pPr marL="1263650" lvl="2" indent="-51435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M</a:t>
            </a:r>
            <a:r>
              <a:rPr lang="id-ID" sz="2400" dirty="0">
                <a:solidFill>
                  <a:srgbClr val="C00000"/>
                </a:solidFill>
              </a:rPr>
              <a:t>asalah penelitian</a:t>
            </a:r>
          </a:p>
          <a:p>
            <a:pPr marL="1263650" lvl="2" indent="-514350">
              <a:buFont typeface="+mj-lt"/>
              <a:buAutoNum type="arabicPeriod"/>
            </a:pPr>
            <a:r>
              <a:rPr lang="id-ID" sz="2400" dirty="0">
                <a:solidFill>
                  <a:srgbClr val="C00000"/>
                </a:solidFill>
              </a:rPr>
              <a:t>Metode yang diusulkan</a:t>
            </a:r>
          </a:p>
          <a:p>
            <a:pPr marL="1263650" lvl="2" indent="-514350">
              <a:buFont typeface="+mj-lt"/>
              <a:buAutoNum type="arabicPeriod"/>
            </a:pPr>
            <a:r>
              <a:rPr lang="id-ID" sz="2400" dirty="0">
                <a:solidFill>
                  <a:srgbClr val="C00000"/>
                </a:solidFill>
              </a:rPr>
              <a:t>Hasil penelitian</a:t>
            </a:r>
          </a:p>
          <a:p>
            <a:endParaRPr lang="id-ID" sz="2400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75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9100"/>
            <a:ext cx="8789988" cy="647700"/>
          </a:xfrm>
        </p:spPr>
        <p:txBody>
          <a:bodyPr/>
          <a:lstStyle/>
          <a:p>
            <a:r>
              <a:rPr lang="id-ID" sz="3800" dirty="0"/>
              <a:t>Latihan </a:t>
            </a:r>
            <a:r>
              <a:rPr lang="en-US" sz="3800" dirty="0" err="1"/>
              <a:t>Mer</a:t>
            </a:r>
            <a:r>
              <a:rPr lang="id-ID" sz="3800" dirty="0"/>
              <a:t>eview Paper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553450" cy="5029200"/>
          </a:xfrm>
        </p:spPr>
        <p:txBody>
          <a:bodyPr>
            <a:normAutofit/>
          </a:bodyPr>
          <a:lstStyle/>
          <a:p>
            <a:r>
              <a:rPr lang="id-ID" dirty="0" smtClean="0"/>
              <a:t>Technical Paper:</a:t>
            </a:r>
          </a:p>
          <a:p>
            <a:pPr lvl="1"/>
            <a:r>
              <a:rPr lang="id-ID" sz="2400" dirty="0" smtClean="0"/>
              <a:t>Judul: </a:t>
            </a:r>
            <a:r>
              <a:rPr lang="en-US" sz="2400" dirty="0" smtClean="0">
                <a:solidFill>
                  <a:srgbClr val="C00000"/>
                </a:solidFill>
              </a:rPr>
              <a:t>Genetic </a:t>
            </a:r>
            <a:r>
              <a:rPr lang="en-US" sz="2400" dirty="0">
                <a:solidFill>
                  <a:srgbClr val="C00000"/>
                </a:solidFill>
              </a:rPr>
              <a:t>Feature Selection for Software Defect </a:t>
            </a:r>
            <a:r>
              <a:rPr lang="en-US" sz="2400" dirty="0" smtClean="0">
                <a:solidFill>
                  <a:srgbClr val="C00000"/>
                </a:solidFill>
              </a:rPr>
              <a:t>Prediction</a:t>
            </a:r>
            <a:endParaRPr lang="id-ID" sz="2400" dirty="0" smtClean="0">
              <a:solidFill>
                <a:srgbClr val="C00000"/>
              </a:solidFill>
            </a:endParaRPr>
          </a:p>
          <a:p>
            <a:pPr lvl="1"/>
            <a:r>
              <a:rPr lang="id-ID" sz="2400" dirty="0" smtClean="0"/>
              <a:t>Author: </a:t>
            </a:r>
            <a:r>
              <a:rPr lang="en-US" sz="2400" dirty="0" smtClean="0"/>
              <a:t>Romi Satria Wahono and </a:t>
            </a:r>
            <a:r>
              <a:rPr lang="en-US" sz="2400" dirty="0" err="1" smtClean="0"/>
              <a:t>Nanna</a:t>
            </a:r>
            <a:r>
              <a:rPr lang="en-US" sz="2400" dirty="0" smtClean="0"/>
              <a:t> </a:t>
            </a:r>
            <a:r>
              <a:rPr lang="en-US" sz="2400" dirty="0" err="1" smtClean="0"/>
              <a:t>Suryana</a:t>
            </a:r>
            <a:r>
              <a:rPr lang="en-US" sz="2400" dirty="0" smtClean="0"/>
              <a:t> Herman</a:t>
            </a:r>
            <a:endParaRPr lang="id-ID" sz="2400" dirty="0"/>
          </a:p>
          <a:p>
            <a:pPr lvl="1"/>
            <a:r>
              <a:rPr lang="id-ID" sz="2400" dirty="0" smtClean="0"/>
              <a:t>Publications: </a:t>
            </a:r>
            <a:r>
              <a:rPr lang="en-US" sz="2400" dirty="0"/>
              <a:t>Advanced Science Letters, </a:t>
            </a:r>
            <a:r>
              <a:rPr lang="en-US" sz="2400" dirty="0" err="1"/>
              <a:t>Vol</a:t>
            </a:r>
            <a:r>
              <a:rPr lang="en-US" sz="2400" dirty="0"/>
              <a:t> 20 No 1, </a:t>
            </a:r>
            <a:r>
              <a:rPr lang="en-US" sz="2400" dirty="0" smtClean="0"/>
              <a:t>2014</a:t>
            </a:r>
          </a:p>
          <a:p>
            <a:pPr lvl="1"/>
            <a:r>
              <a:rPr lang="en-US" sz="2400" dirty="0" smtClean="0"/>
              <a:t>Download</a:t>
            </a:r>
            <a:r>
              <a:rPr lang="en-US" sz="2400" dirty="0"/>
              <a:t>: </a:t>
            </a:r>
            <a:r>
              <a:rPr lang="en-US" b="1" dirty="0">
                <a:solidFill>
                  <a:srgbClr val="0070C0"/>
                </a:solidFill>
              </a:rPr>
              <a:t>http://romisatriawahono.net/lecture/rm/paper/</a:t>
            </a:r>
          </a:p>
          <a:p>
            <a:pPr lvl="1"/>
            <a:endParaRPr lang="id-ID" sz="2200" i="1" dirty="0">
              <a:solidFill>
                <a:srgbClr val="C00000"/>
              </a:solidFill>
            </a:endParaRPr>
          </a:p>
          <a:p>
            <a:r>
              <a:rPr lang="id-ID" dirty="0" smtClean="0"/>
              <a:t>Tugas</a:t>
            </a:r>
            <a:r>
              <a:rPr lang="en-US" dirty="0" smtClean="0"/>
              <a:t>:</a:t>
            </a:r>
            <a:endParaRPr lang="id-ID" dirty="0" smtClean="0"/>
          </a:p>
          <a:p>
            <a:pPr marL="457200" lvl="1" indent="0">
              <a:buNone/>
            </a:pPr>
            <a:r>
              <a:rPr lang="id-ID" dirty="0"/>
              <a:t>Pahami dan rangkumkan paper di atas dalam </a:t>
            </a:r>
            <a:r>
              <a:rPr lang="en-US" dirty="0"/>
              <a:t>3</a:t>
            </a:r>
            <a:r>
              <a:rPr lang="id-ID" dirty="0"/>
              <a:t> slide:</a:t>
            </a:r>
          </a:p>
          <a:p>
            <a:pPr marL="1263650" lvl="2" indent="-51435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M</a:t>
            </a:r>
            <a:r>
              <a:rPr lang="id-ID" sz="2400" dirty="0">
                <a:solidFill>
                  <a:srgbClr val="C00000"/>
                </a:solidFill>
              </a:rPr>
              <a:t>asalah penelitian</a:t>
            </a:r>
          </a:p>
          <a:p>
            <a:pPr marL="1263650" lvl="2" indent="-514350">
              <a:buFont typeface="+mj-lt"/>
              <a:buAutoNum type="arabicPeriod"/>
            </a:pPr>
            <a:r>
              <a:rPr lang="id-ID" sz="2400" dirty="0">
                <a:solidFill>
                  <a:srgbClr val="C00000"/>
                </a:solidFill>
              </a:rPr>
              <a:t>Metode yang diusulkan</a:t>
            </a:r>
          </a:p>
          <a:p>
            <a:pPr marL="1263650" lvl="2" indent="-514350">
              <a:buFont typeface="+mj-lt"/>
              <a:buAutoNum type="arabicPeriod"/>
            </a:pPr>
            <a:r>
              <a:rPr lang="id-ID" sz="2400" dirty="0">
                <a:solidFill>
                  <a:srgbClr val="C00000"/>
                </a:solidFill>
              </a:rPr>
              <a:t>Hasil penelitian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88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9100"/>
            <a:ext cx="8789988" cy="647700"/>
          </a:xfrm>
        </p:spPr>
        <p:txBody>
          <a:bodyPr/>
          <a:lstStyle/>
          <a:p>
            <a:r>
              <a:rPr lang="id-ID" sz="3800" dirty="0"/>
              <a:t>Latihan </a:t>
            </a:r>
            <a:r>
              <a:rPr lang="en-US" sz="3800" dirty="0" err="1"/>
              <a:t>Mer</a:t>
            </a:r>
            <a:r>
              <a:rPr lang="id-ID" sz="3800" dirty="0"/>
              <a:t>eview Paper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229600" cy="5257800"/>
          </a:xfrm>
        </p:spPr>
        <p:txBody>
          <a:bodyPr>
            <a:normAutofit fontScale="92500"/>
          </a:bodyPr>
          <a:lstStyle/>
          <a:p>
            <a:r>
              <a:rPr lang="id-ID" dirty="0" smtClean="0"/>
              <a:t>Technical Paper:</a:t>
            </a:r>
          </a:p>
          <a:p>
            <a:pPr lvl="1"/>
            <a:r>
              <a:rPr lang="id-ID" sz="2400" dirty="0" smtClean="0"/>
              <a:t>Judul: </a:t>
            </a:r>
            <a:r>
              <a:rPr lang="en-US" dirty="0">
                <a:solidFill>
                  <a:srgbClr val="C00000"/>
                </a:solidFill>
              </a:rPr>
              <a:t>Particle swarm optimization for parameter determination </a:t>
            </a:r>
            <a:r>
              <a:rPr lang="en-US" dirty="0" smtClean="0">
                <a:solidFill>
                  <a:srgbClr val="C00000"/>
                </a:solidFill>
              </a:rPr>
              <a:t>and feature </a:t>
            </a:r>
            <a:r>
              <a:rPr lang="en-US" dirty="0">
                <a:solidFill>
                  <a:srgbClr val="C00000"/>
                </a:solidFill>
              </a:rPr>
              <a:t>selection of support vector </a:t>
            </a:r>
            <a:r>
              <a:rPr lang="en-US" dirty="0" smtClean="0">
                <a:solidFill>
                  <a:srgbClr val="C00000"/>
                </a:solidFill>
              </a:rPr>
              <a:t>machines</a:t>
            </a:r>
          </a:p>
          <a:p>
            <a:pPr lvl="1"/>
            <a:r>
              <a:rPr lang="id-ID" sz="2400" dirty="0" smtClean="0"/>
              <a:t>Author: </a:t>
            </a:r>
            <a:r>
              <a:rPr lang="en-US" dirty="0"/>
              <a:t>Shih-Wei </a:t>
            </a:r>
            <a:r>
              <a:rPr lang="en-US" dirty="0" smtClean="0"/>
              <a:t>Lin, </a:t>
            </a:r>
            <a:r>
              <a:rPr lang="en-US" dirty="0" err="1" smtClean="0"/>
              <a:t>Kuo-Ching</a:t>
            </a:r>
            <a:r>
              <a:rPr lang="en-US" dirty="0" smtClean="0"/>
              <a:t> Ying, </a:t>
            </a:r>
            <a:r>
              <a:rPr lang="en-US" dirty="0"/>
              <a:t>Shih-</a:t>
            </a:r>
            <a:r>
              <a:rPr lang="en-US" dirty="0" err="1"/>
              <a:t>Chieh</a:t>
            </a:r>
            <a:r>
              <a:rPr lang="en-US" dirty="0"/>
              <a:t> </a:t>
            </a:r>
            <a:r>
              <a:rPr lang="en-US" dirty="0" smtClean="0"/>
              <a:t>Chen, and </a:t>
            </a:r>
            <a:r>
              <a:rPr lang="en-US" dirty="0" err="1" smtClean="0"/>
              <a:t>Zne</a:t>
            </a:r>
            <a:r>
              <a:rPr lang="en-US" dirty="0" smtClean="0"/>
              <a:t>-Jung </a:t>
            </a:r>
            <a:r>
              <a:rPr lang="en-US" dirty="0"/>
              <a:t>Lee</a:t>
            </a:r>
            <a:endParaRPr lang="id-ID" sz="2400" dirty="0"/>
          </a:p>
          <a:p>
            <a:pPr lvl="1"/>
            <a:r>
              <a:rPr lang="id-ID" sz="2400" dirty="0" smtClean="0"/>
              <a:t>Publications: </a:t>
            </a:r>
            <a:r>
              <a:rPr lang="en-US" dirty="0"/>
              <a:t>Expert Systems with Applications 35 (2008) 1817–1824</a:t>
            </a:r>
            <a:endParaRPr lang="en-US" sz="2400" dirty="0" smtClean="0"/>
          </a:p>
          <a:p>
            <a:pPr lvl="1"/>
            <a:r>
              <a:rPr lang="en-US" sz="2400" dirty="0" smtClean="0"/>
              <a:t>Download</a:t>
            </a:r>
            <a:r>
              <a:rPr lang="en-US" sz="2400" dirty="0"/>
              <a:t>: </a:t>
            </a:r>
            <a:r>
              <a:rPr lang="en-US" b="1" dirty="0">
                <a:solidFill>
                  <a:srgbClr val="0070C0"/>
                </a:solidFill>
              </a:rPr>
              <a:t>http://</a:t>
            </a:r>
            <a:r>
              <a:rPr lang="en-US" b="1" dirty="0" smtClean="0">
                <a:solidFill>
                  <a:srgbClr val="0070C0"/>
                </a:solidFill>
              </a:rPr>
              <a:t>romisatriawahono.net/lecture/rm/paper/</a:t>
            </a:r>
          </a:p>
          <a:p>
            <a:pPr marL="457200" lvl="1" indent="0">
              <a:buNone/>
            </a:pPr>
            <a:endParaRPr lang="en-US" b="1" dirty="0" smtClean="0">
              <a:solidFill>
                <a:srgbClr val="0070C0"/>
              </a:solidFill>
            </a:endParaRPr>
          </a:p>
          <a:p>
            <a:r>
              <a:rPr lang="id-ID" dirty="0" smtClean="0"/>
              <a:t>Tugas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id-ID" dirty="0"/>
              <a:t>Pahami dan rangkumkan paper di atas dalam </a:t>
            </a:r>
            <a:r>
              <a:rPr lang="en-US" dirty="0"/>
              <a:t>3</a:t>
            </a:r>
            <a:r>
              <a:rPr lang="id-ID" dirty="0"/>
              <a:t> slide:</a:t>
            </a:r>
          </a:p>
          <a:p>
            <a:pPr marL="1263650" lvl="2" indent="-514350">
              <a:buFont typeface="+mj-lt"/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M</a:t>
            </a:r>
            <a:r>
              <a:rPr lang="id-ID" sz="2400" dirty="0">
                <a:solidFill>
                  <a:srgbClr val="C00000"/>
                </a:solidFill>
              </a:rPr>
              <a:t>asalah penelitian</a:t>
            </a:r>
          </a:p>
          <a:p>
            <a:pPr marL="1263650" lvl="2" indent="-514350">
              <a:buFont typeface="+mj-lt"/>
              <a:buAutoNum type="arabicPeriod"/>
            </a:pPr>
            <a:r>
              <a:rPr lang="id-ID" sz="2400" dirty="0">
                <a:solidFill>
                  <a:srgbClr val="C00000"/>
                </a:solidFill>
              </a:rPr>
              <a:t>Metode yang diusulkan</a:t>
            </a:r>
          </a:p>
          <a:p>
            <a:pPr marL="1263650" lvl="2" indent="-514350">
              <a:buFont typeface="+mj-lt"/>
              <a:buAutoNum type="arabicPeriod"/>
            </a:pPr>
            <a:r>
              <a:rPr lang="id-ID" sz="2400" dirty="0">
                <a:solidFill>
                  <a:srgbClr val="C00000"/>
                </a:solidFill>
              </a:rPr>
              <a:t>Hasil penelitian</a:t>
            </a:r>
          </a:p>
          <a:p>
            <a:endParaRPr lang="id-ID" sz="2400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88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3.3.2 Survey Paper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57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Kiat</a:t>
            </a:r>
            <a:r>
              <a:rPr lang="en-US" dirty="0" smtClean="0"/>
              <a:t> </a:t>
            </a:r>
            <a:r>
              <a:rPr lang="en-US" dirty="0" err="1" smtClean="0"/>
              <a:t>Mereview</a:t>
            </a:r>
            <a:r>
              <a:rPr lang="en-US" dirty="0" smtClean="0"/>
              <a:t> </a:t>
            </a:r>
            <a:r>
              <a:rPr lang="en-US" dirty="0"/>
              <a:t>Paper Survey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Pahami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Research Question (RQ) </a:t>
            </a:r>
            <a:r>
              <a:rPr lang="en-US" dirty="0" smtClean="0"/>
              <a:t>yang </a:t>
            </a:r>
            <a:r>
              <a:rPr lang="en-US" dirty="0" err="1" smtClean="0"/>
              <a:t>biasanya</a:t>
            </a:r>
            <a:r>
              <a:rPr lang="en-US" dirty="0" smtClean="0"/>
              <a:t> </a:t>
            </a:r>
            <a:r>
              <a:rPr lang="en-US" dirty="0" err="1" smtClean="0"/>
              <a:t>tertulis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eksplisit</a:t>
            </a:r>
            <a:r>
              <a:rPr lang="en-US" dirty="0" smtClean="0"/>
              <a:t> di paper</a:t>
            </a:r>
          </a:p>
          <a:p>
            <a:r>
              <a:rPr lang="en-US" dirty="0" err="1" smtClean="0">
                <a:solidFill>
                  <a:srgbClr val="0070C0"/>
                </a:solidFill>
              </a:rPr>
              <a:t>Jawaban</a:t>
            </a:r>
            <a:r>
              <a:rPr lang="en-US" dirty="0" smtClean="0">
                <a:solidFill>
                  <a:srgbClr val="0070C0"/>
                </a:solidFill>
              </a:rPr>
              <a:t> RQ </a:t>
            </a:r>
            <a:r>
              <a:rPr lang="en-US" dirty="0" err="1" smtClean="0"/>
              <a:t>ada</a:t>
            </a:r>
            <a:r>
              <a:rPr lang="en-US" dirty="0" smtClean="0"/>
              <a:t> di </a:t>
            </a:r>
            <a:r>
              <a:rPr lang="en-US" dirty="0" err="1" smtClean="0"/>
              <a:t>bagian</a:t>
            </a:r>
            <a:r>
              <a:rPr lang="en-US" dirty="0" smtClean="0"/>
              <a:t> “</a:t>
            </a:r>
            <a:r>
              <a:rPr lang="en-US" dirty="0" smtClean="0">
                <a:solidFill>
                  <a:srgbClr val="C00000"/>
                </a:solidFill>
              </a:rPr>
              <a:t>result and analysis</a:t>
            </a:r>
            <a:r>
              <a:rPr lang="en-US" dirty="0" smtClean="0"/>
              <a:t>” di </a:t>
            </a:r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 smtClean="0"/>
          </a:p>
          <a:p>
            <a:r>
              <a:rPr lang="en-US" dirty="0" err="1" smtClean="0"/>
              <a:t>Perhatikan</a:t>
            </a:r>
            <a:r>
              <a:rPr lang="en-US" dirty="0" smtClean="0"/>
              <a:t> </a:t>
            </a:r>
            <a:r>
              <a:rPr lang="en-US" dirty="0" err="1" smtClean="0"/>
              <a:t>pelan-pelan</a:t>
            </a:r>
            <a:r>
              <a:rPr lang="en-US" dirty="0" smtClean="0"/>
              <a:t> </a:t>
            </a:r>
            <a:r>
              <a:rPr lang="en-US" dirty="0" err="1" smtClean="0"/>
              <a:t>apabila</a:t>
            </a:r>
            <a:r>
              <a:rPr lang="en-US" dirty="0" smtClean="0"/>
              <a:t> RQ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“</a:t>
            </a:r>
            <a:r>
              <a:rPr lang="en-US" dirty="0" smtClean="0">
                <a:solidFill>
                  <a:srgbClr val="0070C0"/>
                </a:solidFill>
              </a:rPr>
              <a:t>best method/algorithm</a:t>
            </a:r>
            <a:r>
              <a:rPr lang="en-US" dirty="0" smtClean="0"/>
              <a:t>” </a:t>
            </a:r>
            <a:r>
              <a:rPr lang="en-US" dirty="0" err="1" smtClean="0"/>
              <a:t>karena</a:t>
            </a:r>
            <a:r>
              <a:rPr lang="en-US" dirty="0" smtClean="0"/>
              <a:t> di situ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dibahas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state-of-the-art method</a:t>
            </a:r>
          </a:p>
          <a:p>
            <a:r>
              <a:rPr lang="en-US" dirty="0" err="1" smtClean="0"/>
              <a:t>Perhatikan</a:t>
            </a:r>
            <a:r>
              <a:rPr lang="en-US" dirty="0" smtClean="0"/>
              <a:t> </a:t>
            </a:r>
            <a:r>
              <a:rPr lang="en-US" dirty="0" err="1" smtClean="0"/>
              <a:t>juga</a:t>
            </a:r>
            <a:r>
              <a:rPr lang="en-US" dirty="0" smtClean="0"/>
              <a:t> RQ </a:t>
            </a:r>
            <a:r>
              <a:rPr lang="en-US" dirty="0" err="1" smtClean="0"/>
              <a:t>tentang</a:t>
            </a:r>
            <a:r>
              <a:rPr lang="en-US" dirty="0" smtClean="0"/>
              <a:t> “</a:t>
            </a:r>
            <a:r>
              <a:rPr lang="en-US" dirty="0" smtClean="0">
                <a:solidFill>
                  <a:srgbClr val="0070C0"/>
                </a:solidFill>
              </a:rPr>
              <a:t>research challenge/problems</a:t>
            </a:r>
            <a:r>
              <a:rPr lang="en-US" dirty="0" smtClean="0"/>
              <a:t>”, </a:t>
            </a:r>
            <a:r>
              <a:rPr lang="en-US" dirty="0" err="1" smtClean="0"/>
              <a:t>karena</a:t>
            </a:r>
            <a:r>
              <a:rPr lang="en-US" dirty="0" smtClean="0"/>
              <a:t> di situ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menemukan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r>
              <a:rPr lang="en-US" dirty="0" smtClean="0"/>
              <a:t> </a:t>
            </a:r>
            <a:r>
              <a:rPr lang="en-US" dirty="0" err="1" smtClean="0"/>
              <a:t>terkini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C00000"/>
                </a:solidFill>
              </a:rPr>
              <a:t>state-of-the-art problem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71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Survey Paper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Liao et al., </a:t>
            </a:r>
            <a:r>
              <a:rPr lang="en-US" dirty="0" smtClean="0">
                <a:solidFill>
                  <a:srgbClr val="C00000"/>
                </a:solidFill>
              </a:rPr>
              <a:t>Intrusion </a:t>
            </a:r>
            <a:r>
              <a:rPr lang="en-US" dirty="0">
                <a:solidFill>
                  <a:srgbClr val="C00000"/>
                </a:solidFill>
              </a:rPr>
              <a:t>Detection System: A Comprehensive </a:t>
            </a:r>
            <a:r>
              <a:rPr lang="en-US" dirty="0" smtClean="0">
                <a:solidFill>
                  <a:srgbClr val="C00000"/>
                </a:solidFill>
              </a:rPr>
              <a:t>Review</a:t>
            </a:r>
            <a:r>
              <a:rPr lang="en-US" dirty="0"/>
              <a:t>, Journal of Network and Computer Applications, 36(2013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Galar</a:t>
            </a:r>
            <a:r>
              <a:rPr lang="en-US" dirty="0" smtClean="0"/>
              <a:t> et al., </a:t>
            </a:r>
            <a:r>
              <a:rPr lang="en-US" dirty="0" smtClean="0">
                <a:solidFill>
                  <a:srgbClr val="C00000"/>
                </a:solidFill>
              </a:rPr>
              <a:t>A </a:t>
            </a:r>
            <a:r>
              <a:rPr lang="en-US" dirty="0">
                <a:solidFill>
                  <a:srgbClr val="C00000"/>
                </a:solidFill>
              </a:rPr>
              <a:t>Review on Ensembles for the Class Imbalance Problem: Bagging-, Boosting-, and Hybrid-Based Approaches</a:t>
            </a:r>
            <a:r>
              <a:rPr lang="en-US" dirty="0"/>
              <a:t>, IEEE Transactions on Systems, Man, and Cybernetics, Part C (Applications and Reviews), </a:t>
            </a:r>
            <a:r>
              <a:rPr lang="en-US" dirty="0" smtClean="0"/>
              <a:t>Vol. </a:t>
            </a:r>
            <a:r>
              <a:rPr lang="en-US" dirty="0"/>
              <a:t>42, </a:t>
            </a:r>
            <a:r>
              <a:rPr lang="en-US" dirty="0" smtClean="0"/>
              <a:t>No. </a:t>
            </a:r>
            <a:r>
              <a:rPr lang="en-US" dirty="0"/>
              <a:t>4, </a:t>
            </a:r>
            <a:r>
              <a:rPr lang="en-US" dirty="0" smtClean="0"/>
              <a:t>July 2012</a:t>
            </a:r>
          </a:p>
          <a:p>
            <a:r>
              <a:rPr lang="en-US" dirty="0"/>
              <a:t>Hall et al., </a:t>
            </a:r>
            <a:r>
              <a:rPr lang="en-US" dirty="0">
                <a:solidFill>
                  <a:srgbClr val="C00000"/>
                </a:solidFill>
              </a:rPr>
              <a:t>A Systematic Literature Review on Fault Prediction Performance in Software Engineering</a:t>
            </a:r>
            <a:r>
              <a:rPr lang="en-US" dirty="0"/>
              <a:t>, IEEE Transaction on Software Engineering, Vol. 38, No. 6, 2012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24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Survey Paper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2502" t="16489" r="20753" b="8518"/>
          <a:stretch/>
        </p:blipFill>
        <p:spPr>
          <a:xfrm>
            <a:off x="876300" y="1143001"/>
            <a:ext cx="7391400" cy="5494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381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Survey Paper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409" t="13738" r="8159" b="5257"/>
          <a:stretch/>
        </p:blipFill>
        <p:spPr>
          <a:xfrm>
            <a:off x="186076" y="1399654"/>
            <a:ext cx="8771847" cy="4848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613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9100"/>
            <a:ext cx="8789988" cy="647700"/>
          </a:xfrm>
        </p:spPr>
        <p:txBody>
          <a:bodyPr/>
          <a:lstStyle/>
          <a:p>
            <a:r>
              <a:rPr lang="id-ID" sz="3800" dirty="0"/>
              <a:t>Latihan </a:t>
            </a:r>
            <a:r>
              <a:rPr lang="en-US" sz="3800" dirty="0" err="1"/>
              <a:t>Mer</a:t>
            </a:r>
            <a:r>
              <a:rPr lang="id-ID" sz="3800" dirty="0"/>
              <a:t>eview Paper</a:t>
            </a:r>
            <a:r>
              <a:rPr lang="en-US" sz="3800" dirty="0"/>
              <a:t>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497" y="1447800"/>
            <a:ext cx="8040103" cy="51054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Survey</a:t>
            </a:r>
            <a:r>
              <a:rPr lang="id-ID" dirty="0" smtClean="0"/>
              <a:t> Paper:</a:t>
            </a:r>
          </a:p>
          <a:p>
            <a:pPr lvl="1"/>
            <a:r>
              <a:rPr lang="id-ID" dirty="0" smtClean="0"/>
              <a:t>Judul</a:t>
            </a:r>
            <a:r>
              <a:rPr lang="en-US" dirty="0" smtClean="0"/>
              <a:t>: </a:t>
            </a:r>
            <a:r>
              <a:rPr lang="id-ID" dirty="0" smtClean="0">
                <a:solidFill>
                  <a:srgbClr val="C00000"/>
                </a:solidFill>
              </a:rPr>
              <a:t>Intrusion </a:t>
            </a:r>
            <a:r>
              <a:rPr lang="en-US" dirty="0" smtClean="0">
                <a:solidFill>
                  <a:srgbClr val="C00000"/>
                </a:solidFill>
              </a:rPr>
              <a:t>D</a:t>
            </a:r>
            <a:r>
              <a:rPr lang="id-ID" dirty="0" smtClean="0">
                <a:solidFill>
                  <a:srgbClr val="C00000"/>
                </a:solidFill>
              </a:rPr>
              <a:t>etection</a:t>
            </a:r>
            <a:r>
              <a:rPr lang="en-US" dirty="0" smtClean="0">
                <a:solidFill>
                  <a:srgbClr val="C00000"/>
                </a:solidFill>
              </a:rPr>
              <a:t> S</a:t>
            </a:r>
            <a:r>
              <a:rPr lang="id-ID" dirty="0" smtClean="0">
                <a:solidFill>
                  <a:srgbClr val="C00000"/>
                </a:solidFill>
              </a:rPr>
              <a:t>ystem: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id-ID" dirty="0" smtClean="0">
                <a:solidFill>
                  <a:srgbClr val="C00000"/>
                </a:solidFill>
              </a:rPr>
              <a:t>A</a:t>
            </a:r>
            <a:r>
              <a:rPr lang="en-US" dirty="0" smtClean="0">
                <a:solidFill>
                  <a:srgbClr val="C00000"/>
                </a:solidFill>
              </a:rPr>
              <a:t> C</a:t>
            </a:r>
            <a:r>
              <a:rPr lang="id-ID" dirty="0" smtClean="0">
                <a:solidFill>
                  <a:srgbClr val="C00000"/>
                </a:solidFill>
              </a:rPr>
              <a:t>omprehensive</a:t>
            </a:r>
            <a:r>
              <a:rPr lang="en-US" dirty="0" smtClean="0">
                <a:solidFill>
                  <a:srgbClr val="C00000"/>
                </a:solidFill>
              </a:rPr>
              <a:t> R</a:t>
            </a:r>
            <a:r>
              <a:rPr lang="id-ID" dirty="0" smtClean="0">
                <a:solidFill>
                  <a:srgbClr val="C00000"/>
                </a:solidFill>
              </a:rPr>
              <a:t>eview</a:t>
            </a:r>
            <a:endParaRPr lang="id-ID" dirty="0">
              <a:solidFill>
                <a:srgbClr val="C00000"/>
              </a:solidFill>
            </a:endParaRPr>
          </a:p>
          <a:p>
            <a:pPr lvl="1"/>
            <a:r>
              <a:rPr lang="id-ID" dirty="0" smtClean="0"/>
              <a:t>Author</a:t>
            </a:r>
            <a:r>
              <a:rPr lang="id-ID" sz="2400" dirty="0" smtClean="0"/>
              <a:t>: </a:t>
            </a:r>
            <a:r>
              <a:rPr lang="id-ID" dirty="0"/>
              <a:t>Hung-Jen </a:t>
            </a:r>
            <a:r>
              <a:rPr lang="id-ID" dirty="0" smtClean="0"/>
              <a:t>Liao, Chun-Hung</a:t>
            </a:r>
            <a:r>
              <a:rPr lang="en-US" dirty="0" smtClean="0"/>
              <a:t> </a:t>
            </a:r>
            <a:r>
              <a:rPr lang="id-ID" dirty="0" smtClean="0"/>
              <a:t>Richard</a:t>
            </a:r>
            <a:r>
              <a:rPr lang="en-US" dirty="0" smtClean="0"/>
              <a:t> </a:t>
            </a:r>
            <a:r>
              <a:rPr lang="id-ID" dirty="0" smtClean="0"/>
              <a:t>Lin</a:t>
            </a:r>
            <a:r>
              <a:rPr lang="en-US" dirty="0" smtClean="0"/>
              <a:t>, </a:t>
            </a:r>
            <a:r>
              <a:rPr lang="id-ID" dirty="0" smtClean="0"/>
              <a:t>Ying-ChihLin, Kuang-YuanTung</a:t>
            </a:r>
            <a:endParaRPr lang="id-ID" sz="2400" dirty="0" smtClean="0"/>
          </a:p>
          <a:p>
            <a:pPr lvl="1"/>
            <a:r>
              <a:rPr lang="id-ID" sz="2400" dirty="0" smtClean="0"/>
              <a:t>Publications: </a:t>
            </a:r>
            <a:r>
              <a:rPr lang="en-US" dirty="0" smtClean="0"/>
              <a:t>Journal of Network and Computer Applications, 36(2013)</a:t>
            </a:r>
          </a:p>
          <a:p>
            <a:pPr lvl="1"/>
            <a:r>
              <a:rPr lang="en-US" dirty="0" smtClean="0"/>
              <a:t>Download: </a:t>
            </a:r>
            <a:r>
              <a:rPr lang="en-US" b="1" dirty="0">
                <a:solidFill>
                  <a:srgbClr val="0070C0"/>
                </a:solidFill>
              </a:rPr>
              <a:t>http://</a:t>
            </a:r>
            <a:r>
              <a:rPr lang="en-US" b="1" dirty="0" smtClean="0">
                <a:solidFill>
                  <a:srgbClr val="0070C0"/>
                </a:solidFill>
              </a:rPr>
              <a:t>romisatriawahono.net/lecture/rm/survey/</a:t>
            </a:r>
            <a:endParaRPr lang="en-US" b="1" dirty="0">
              <a:solidFill>
                <a:srgbClr val="0070C0"/>
              </a:solidFill>
            </a:endParaRPr>
          </a:p>
          <a:p>
            <a:endParaRPr lang="en-US" dirty="0" smtClean="0"/>
          </a:p>
          <a:p>
            <a:r>
              <a:rPr lang="id-ID" dirty="0" smtClean="0"/>
              <a:t>Tugas</a:t>
            </a:r>
            <a:r>
              <a:rPr lang="en-US" dirty="0" smtClean="0"/>
              <a:t>:</a:t>
            </a:r>
            <a:endParaRPr lang="id-ID" dirty="0" smtClean="0"/>
          </a:p>
          <a:p>
            <a:pPr lvl="1"/>
            <a:r>
              <a:rPr lang="id-ID" sz="2400" dirty="0" smtClean="0"/>
              <a:t>Pahami dan rangkumkan paper di atas dalam bentuk slide dengan format:</a:t>
            </a:r>
          </a:p>
          <a:p>
            <a:pPr marL="1263650" lvl="2" indent="-514350">
              <a:buFont typeface="+mj-lt"/>
              <a:buAutoNum type="arabicPeriod"/>
            </a:pPr>
            <a:r>
              <a:rPr lang="id-ID" sz="2400" dirty="0">
                <a:solidFill>
                  <a:srgbClr val="C00000"/>
                </a:solidFill>
              </a:rPr>
              <a:t>I</a:t>
            </a:r>
            <a:r>
              <a:rPr lang="id-ID" sz="2400" dirty="0" smtClean="0">
                <a:solidFill>
                  <a:srgbClr val="C00000"/>
                </a:solidFill>
              </a:rPr>
              <a:t>dentifikasi </a:t>
            </a:r>
            <a:r>
              <a:rPr lang="en-US" sz="2400" dirty="0" smtClean="0">
                <a:solidFill>
                  <a:srgbClr val="C00000"/>
                </a:solidFill>
              </a:rPr>
              <a:t>Research Question (RQ)</a:t>
            </a:r>
            <a:endParaRPr lang="id-ID" sz="2400" dirty="0">
              <a:solidFill>
                <a:srgbClr val="C00000"/>
              </a:solidFill>
            </a:endParaRPr>
          </a:p>
          <a:p>
            <a:pPr marL="1263650" lvl="2" indent="-514350">
              <a:buFont typeface="+mj-lt"/>
              <a:buAutoNum type="arabicPeriod"/>
            </a:pPr>
            <a:r>
              <a:rPr lang="en-US" sz="2400" dirty="0" err="1" smtClean="0">
                <a:solidFill>
                  <a:srgbClr val="C00000"/>
                </a:solidFill>
              </a:rPr>
              <a:t>Analisis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jawaban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dari</a:t>
            </a:r>
            <a:r>
              <a:rPr lang="en-US" sz="2400" dirty="0" smtClean="0">
                <a:solidFill>
                  <a:srgbClr val="C00000"/>
                </a:solidFill>
              </a:rPr>
              <a:t> Research Question (RQ)</a:t>
            </a:r>
            <a:endParaRPr lang="id-ID" sz="2400" dirty="0" smtClean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25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</a:t>
            </a:r>
            <a:r>
              <a:rPr lang="en-US" sz="4000" dirty="0" smtClean="0"/>
              <a:t>.1 </a:t>
            </a:r>
            <a:r>
              <a:rPr lang="en-US" sz="4000" dirty="0" err="1"/>
              <a:t>Literatur</a:t>
            </a:r>
            <a:r>
              <a:rPr lang="en-US" sz="4000" dirty="0"/>
              <a:t> </a:t>
            </a:r>
            <a:r>
              <a:rPr lang="en-US" sz="4000" dirty="0" err="1"/>
              <a:t>Ilmiah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88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9100"/>
            <a:ext cx="8789988" cy="647700"/>
          </a:xfrm>
        </p:spPr>
        <p:txBody>
          <a:bodyPr/>
          <a:lstStyle/>
          <a:p>
            <a:r>
              <a:rPr lang="id-ID" sz="3800" dirty="0"/>
              <a:t>Latihan </a:t>
            </a:r>
            <a:r>
              <a:rPr lang="en-US" sz="3800" dirty="0" err="1"/>
              <a:t>Mer</a:t>
            </a:r>
            <a:r>
              <a:rPr lang="id-ID" sz="3800" dirty="0"/>
              <a:t>eview Paper</a:t>
            </a:r>
            <a:r>
              <a:rPr lang="en-US" sz="3800" dirty="0"/>
              <a:t>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497" y="1447800"/>
            <a:ext cx="8421103" cy="4724400"/>
          </a:xfrm>
        </p:spPr>
        <p:txBody>
          <a:bodyPr>
            <a:noAutofit/>
          </a:bodyPr>
          <a:lstStyle/>
          <a:p>
            <a:r>
              <a:rPr lang="en-US" dirty="0" smtClean="0"/>
              <a:t>Survey</a:t>
            </a:r>
            <a:r>
              <a:rPr lang="id-ID" dirty="0" smtClean="0"/>
              <a:t> Paper:</a:t>
            </a:r>
          </a:p>
          <a:p>
            <a:pPr lvl="1"/>
            <a:r>
              <a:rPr lang="id-ID" sz="2200" dirty="0" smtClean="0"/>
              <a:t>Judul: </a:t>
            </a:r>
            <a:r>
              <a:rPr lang="en-US" sz="2200" dirty="0">
                <a:solidFill>
                  <a:srgbClr val="C00000"/>
                </a:solidFill>
              </a:rPr>
              <a:t>A Systematic Literature Review of Software Defect </a:t>
            </a:r>
            <a:r>
              <a:rPr lang="en-US" sz="2200" dirty="0" smtClean="0">
                <a:solidFill>
                  <a:srgbClr val="C00000"/>
                </a:solidFill>
              </a:rPr>
              <a:t>Prediction: Research </a:t>
            </a:r>
            <a:r>
              <a:rPr lang="en-US" sz="2200" dirty="0">
                <a:solidFill>
                  <a:srgbClr val="C00000"/>
                </a:solidFill>
              </a:rPr>
              <a:t>Trends, Datasets, Methods and Frameworks</a:t>
            </a:r>
            <a:endParaRPr lang="id-ID" sz="2200" dirty="0" smtClean="0">
              <a:solidFill>
                <a:srgbClr val="C00000"/>
              </a:solidFill>
            </a:endParaRPr>
          </a:p>
          <a:p>
            <a:pPr lvl="1"/>
            <a:r>
              <a:rPr lang="id-ID" sz="2200" dirty="0" smtClean="0"/>
              <a:t>Author: </a:t>
            </a:r>
            <a:r>
              <a:rPr lang="en-US" sz="2200" dirty="0"/>
              <a:t>Romi Satria </a:t>
            </a:r>
            <a:r>
              <a:rPr lang="en-US" sz="2200" dirty="0" smtClean="0"/>
              <a:t>Wahono</a:t>
            </a:r>
            <a:endParaRPr lang="id-ID" sz="2200" dirty="0" smtClean="0"/>
          </a:p>
          <a:p>
            <a:pPr lvl="1"/>
            <a:r>
              <a:rPr lang="id-ID" sz="2200" dirty="0" smtClean="0"/>
              <a:t>Publications: </a:t>
            </a:r>
            <a:r>
              <a:rPr lang="en-US" sz="2200" dirty="0"/>
              <a:t>Journal of Software Engineering, Vol. 1, No. 1, April </a:t>
            </a:r>
            <a:r>
              <a:rPr lang="en-US" sz="2200" dirty="0" smtClean="0"/>
              <a:t>2015</a:t>
            </a:r>
          </a:p>
          <a:p>
            <a:pPr lvl="1"/>
            <a:r>
              <a:rPr lang="en-US" sz="2200" dirty="0" smtClean="0"/>
              <a:t>Download: </a:t>
            </a:r>
            <a:r>
              <a:rPr lang="en-US" sz="2200" b="1" dirty="0" smtClean="0">
                <a:solidFill>
                  <a:srgbClr val="0070C0"/>
                </a:solidFill>
              </a:rPr>
              <a:t>http</a:t>
            </a:r>
            <a:r>
              <a:rPr lang="en-US" sz="2200" b="1" dirty="0">
                <a:solidFill>
                  <a:srgbClr val="0070C0"/>
                </a:solidFill>
              </a:rPr>
              <a:t>://</a:t>
            </a:r>
            <a:r>
              <a:rPr lang="en-US" sz="2200" b="1" dirty="0" smtClean="0">
                <a:solidFill>
                  <a:srgbClr val="0070C0"/>
                </a:solidFill>
              </a:rPr>
              <a:t>romisatriawahono.net/lecture/rm/survey/</a:t>
            </a:r>
            <a:endParaRPr lang="en-US" sz="2200" b="1" dirty="0">
              <a:solidFill>
                <a:srgbClr val="0070C0"/>
              </a:solidFill>
            </a:endParaRPr>
          </a:p>
          <a:p>
            <a:pPr lvl="1"/>
            <a:endParaRPr lang="id-ID" i="1" dirty="0" smtClean="0">
              <a:solidFill>
                <a:srgbClr val="C00000"/>
              </a:solidFill>
            </a:endParaRPr>
          </a:p>
          <a:p>
            <a:r>
              <a:rPr lang="id-ID" dirty="0" smtClean="0"/>
              <a:t>Tugas</a:t>
            </a:r>
            <a:r>
              <a:rPr lang="en-US" dirty="0" smtClean="0"/>
              <a:t>:</a:t>
            </a:r>
            <a:endParaRPr lang="id-ID" dirty="0" smtClean="0"/>
          </a:p>
          <a:p>
            <a:pPr marL="457200" lvl="1" indent="0">
              <a:buNone/>
            </a:pPr>
            <a:r>
              <a:rPr lang="id-ID" dirty="0" smtClean="0"/>
              <a:t>Pahami dan rangkumkan paper di atas dalam bentuk slide dengan format:</a:t>
            </a:r>
          </a:p>
          <a:p>
            <a:pPr marL="1263650" lvl="2" indent="-514350">
              <a:buFont typeface="+mj-lt"/>
              <a:buAutoNum type="arabicPeriod"/>
            </a:pPr>
            <a:r>
              <a:rPr lang="id-ID" sz="2400" dirty="0">
                <a:solidFill>
                  <a:srgbClr val="C00000"/>
                </a:solidFill>
              </a:rPr>
              <a:t>I</a:t>
            </a:r>
            <a:r>
              <a:rPr lang="id-ID" sz="2400" dirty="0" smtClean="0">
                <a:solidFill>
                  <a:srgbClr val="C00000"/>
                </a:solidFill>
              </a:rPr>
              <a:t>dentifikasi </a:t>
            </a:r>
            <a:r>
              <a:rPr lang="en-US" sz="2400" dirty="0" smtClean="0">
                <a:solidFill>
                  <a:srgbClr val="C00000"/>
                </a:solidFill>
              </a:rPr>
              <a:t>Research Question (RQ)</a:t>
            </a:r>
            <a:endParaRPr lang="id-ID" sz="2400" dirty="0">
              <a:solidFill>
                <a:srgbClr val="C00000"/>
              </a:solidFill>
            </a:endParaRPr>
          </a:p>
          <a:p>
            <a:pPr marL="1263650" lvl="2" indent="-514350">
              <a:buFont typeface="+mj-lt"/>
              <a:buAutoNum type="arabicPeriod"/>
            </a:pPr>
            <a:r>
              <a:rPr lang="en-US" sz="2400" dirty="0" err="1" smtClean="0">
                <a:solidFill>
                  <a:srgbClr val="C00000"/>
                </a:solidFill>
              </a:rPr>
              <a:t>Analisis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jawaban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dari</a:t>
            </a:r>
            <a:r>
              <a:rPr lang="en-US" sz="2400" dirty="0" smtClean="0">
                <a:solidFill>
                  <a:srgbClr val="C00000"/>
                </a:solidFill>
              </a:rPr>
              <a:t> Research Question (RQ)</a:t>
            </a:r>
            <a:endParaRPr lang="id-ID" sz="2400" dirty="0" smtClean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14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9100"/>
            <a:ext cx="8789988" cy="647700"/>
          </a:xfrm>
        </p:spPr>
        <p:txBody>
          <a:bodyPr/>
          <a:lstStyle/>
          <a:p>
            <a:r>
              <a:rPr lang="id-ID" sz="3800" dirty="0"/>
              <a:t>Latihan </a:t>
            </a:r>
            <a:r>
              <a:rPr lang="en-US" sz="3800" dirty="0" err="1"/>
              <a:t>Mer</a:t>
            </a:r>
            <a:r>
              <a:rPr lang="id-ID" sz="3800" dirty="0"/>
              <a:t>eview Paper</a:t>
            </a:r>
            <a:r>
              <a:rPr lang="en-US" sz="3800" dirty="0"/>
              <a:t>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497" y="1447800"/>
            <a:ext cx="8040103" cy="51054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Survey</a:t>
            </a:r>
            <a:r>
              <a:rPr lang="id-ID" dirty="0" smtClean="0"/>
              <a:t> Paper:</a:t>
            </a:r>
          </a:p>
          <a:p>
            <a:pPr lvl="1"/>
            <a:r>
              <a:rPr lang="id-ID" sz="2400" dirty="0" smtClean="0"/>
              <a:t>Judul: </a:t>
            </a:r>
            <a:r>
              <a:rPr lang="en-US" dirty="0">
                <a:solidFill>
                  <a:srgbClr val="C00000"/>
                </a:solidFill>
              </a:rPr>
              <a:t>Systematic literature review of machine learning based software </a:t>
            </a:r>
            <a:r>
              <a:rPr lang="en-US" dirty="0" smtClean="0">
                <a:solidFill>
                  <a:srgbClr val="C00000"/>
                </a:solidFill>
              </a:rPr>
              <a:t>development effort </a:t>
            </a:r>
            <a:r>
              <a:rPr lang="en-US" dirty="0">
                <a:solidFill>
                  <a:srgbClr val="C00000"/>
                </a:solidFill>
              </a:rPr>
              <a:t>estimation models</a:t>
            </a:r>
            <a:endParaRPr lang="id-ID" sz="2400" dirty="0" smtClean="0">
              <a:solidFill>
                <a:srgbClr val="C00000"/>
              </a:solidFill>
            </a:endParaRPr>
          </a:p>
          <a:p>
            <a:pPr lvl="1"/>
            <a:r>
              <a:rPr lang="id-ID" sz="2400" dirty="0" smtClean="0"/>
              <a:t>Author: </a:t>
            </a:r>
            <a:r>
              <a:rPr lang="en-US" dirty="0"/>
              <a:t>Jianfeng </a:t>
            </a:r>
            <a:r>
              <a:rPr lang="en-US" dirty="0" smtClean="0"/>
              <a:t>Wen, </a:t>
            </a:r>
            <a:r>
              <a:rPr lang="en-US" dirty="0" err="1"/>
              <a:t>Shixian</a:t>
            </a:r>
            <a:r>
              <a:rPr lang="en-US" dirty="0"/>
              <a:t> </a:t>
            </a:r>
            <a:r>
              <a:rPr lang="en-US" dirty="0" smtClean="0"/>
              <a:t>Li, </a:t>
            </a:r>
            <a:r>
              <a:rPr lang="en-US" dirty="0" err="1"/>
              <a:t>Zhiyong</a:t>
            </a:r>
            <a:r>
              <a:rPr lang="en-US" dirty="0"/>
              <a:t> </a:t>
            </a:r>
            <a:r>
              <a:rPr lang="en-US" dirty="0" smtClean="0"/>
              <a:t>Lin, </a:t>
            </a:r>
            <a:r>
              <a:rPr lang="en-US" dirty="0"/>
              <a:t>Yong </a:t>
            </a:r>
            <a:r>
              <a:rPr lang="en-US" dirty="0" smtClean="0"/>
              <a:t>Hu, </a:t>
            </a:r>
            <a:r>
              <a:rPr lang="en-US" dirty="0" err="1"/>
              <a:t>Changqin</a:t>
            </a:r>
            <a:r>
              <a:rPr lang="en-US" dirty="0"/>
              <a:t> Huang</a:t>
            </a:r>
            <a:endParaRPr lang="id-ID" sz="2400" dirty="0" smtClean="0"/>
          </a:p>
          <a:p>
            <a:pPr lvl="1"/>
            <a:r>
              <a:rPr lang="id-ID" sz="2400" dirty="0" smtClean="0"/>
              <a:t>Publications: </a:t>
            </a:r>
            <a:r>
              <a:rPr lang="en-US" dirty="0"/>
              <a:t>Information and Software Technology 54 (2012) 41–59</a:t>
            </a:r>
            <a:endParaRPr lang="en-US" sz="2400" dirty="0" smtClean="0"/>
          </a:p>
          <a:p>
            <a:pPr lvl="1"/>
            <a:r>
              <a:rPr lang="en-US" dirty="0" smtClean="0"/>
              <a:t>Download: </a:t>
            </a:r>
            <a:r>
              <a:rPr lang="en-US" b="1" dirty="0">
                <a:solidFill>
                  <a:srgbClr val="0070C0"/>
                </a:solidFill>
              </a:rPr>
              <a:t>http://</a:t>
            </a:r>
            <a:r>
              <a:rPr lang="en-US" b="1" dirty="0" smtClean="0">
                <a:solidFill>
                  <a:srgbClr val="0070C0"/>
                </a:solidFill>
              </a:rPr>
              <a:t>romisatriawahono.net/lecture/rm/survey/</a:t>
            </a:r>
            <a:endParaRPr lang="en-US" b="1" dirty="0">
              <a:solidFill>
                <a:srgbClr val="0070C0"/>
              </a:solidFill>
            </a:endParaRPr>
          </a:p>
          <a:p>
            <a:pPr lvl="1"/>
            <a:endParaRPr lang="id-ID" sz="2200" i="1" dirty="0" smtClean="0">
              <a:solidFill>
                <a:srgbClr val="C00000"/>
              </a:solidFill>
            </a:endParaRPr>
          </a:p>
          <a:p>
            <a:r>
              <a:rPr lang="id-ID" dirty="0" smtClean="0"/>
              <a:t>Tugas</a:t>
            </a:r>
            <a:r>
              <a:rPr lang="en-US" dirty="0" smtClean="0"/>
              <a:t>:</a:t>
            </a:r>
            <a:endParaRPr lang="id-ID" dirty="0" smtClean="0"/>
          </a:p>
          <a:p>
            <a:pPr marL="457200" lvl="1" indent="0">
              <a:buNone/>
            </a:pPr>
            <a:r>
              <a:rPr lang="id-ID" sz="2400" dirty="0" smtClean="0"/>
              <a:t>Pahami dan rangkumkan paper di atas dalam bentuk slide dengan format:</a:t>
            </a:r>
          </a:p>
          <a:p>
            <a:pPr marL="1263650" lvl="2" indent="-514350">
              <a:buFont typeface="+mj-lt"/>
              <a:buAutoNum type="arabicPeriod"/>
            </a:pPr>
            <a:r>
              <a:rPr lang="id-ID" sz="2400" dirty="0">
                <a:solidFill>
                  <a:srgbClr val="C00000"/>
                </a:solidFill>
              </a:rPr>
              <a:t>I</a:t>
            </a:r>
            <a:r>
              <a:rPr lang="id-ID" sz="2400" dirty="0" smtClean="0">
                <a:solidFill>
                  <a:srgbClr val="C00000"/>
                </a:solidFill>
              </a:rPr>
              <a:t>dentifikasi </a:t>
            </a:r>
            <a:r>
              <a:rPr lang="en-US" sz="2400" dirty="0" smtClean="0">
                <a:solidFill>
                  <a:srgbClr val="C00000"/>
                </a:solidFill>
              </a:rPr>
              <a:t>Research Question (RQ)</a:t>
            </a:r>
            <a:endParaRPr lang="id-ID" sz="2400" dirty="0">
              <a:solidFill>
                <a:srgbClr val="C00000"/>
              </a:solidFill>
            </a:endParaRPr>
          </a:p>
          <a:p>
            <a:pPr marL="1263650" lvl="2" indent="-514350">
              <a:buFont typeface="+mj-lt"/>
              <a:buAutoNum type="arabicPeriod"/>
            </a:pPr>
            <a:r>
              <a:rPr lang="en-US" sz="2400" dirty="0" err="1" smtClean="0">
                <a:solidFill>
                  <a:srgbClr val="C00000"/>
                </a:solidFill>
              </a:rPr>
              <a:t>Analisis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jawaban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dari</a:t>
            </a:r>
            <a:r>
              <a:rPr lang="en-US" sz="2400" dirty="0" smtClean="0">
                <a:solidFill>
                  <a:srgbClr val="C00000"/>
                </a:solidFill>
              </a:rPr>
              <a:t> Research Question (RQ)</a:t>
            </a:r>
            <a:endParaRPr lang="id-ID" sz="2400" dirty="0" smtClean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35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9100"/>
            <a:ext cx="8789988" cy="647700"/>
          </a:xfrm>
        </p:spPr>
        <p:txBody>
          <a:bodyPr/>
          <a:lstStyle/>
          <a:p>
            <a:r>
              <a:rPr lang="id-ID" sz="3800" dirty="0"/>
              <a:t>Latihan </a:t>
            </a:r>
            <a:r>
              <a:rPr lang="en-US" sz="3800" dirty="0" err="1"/>
              <a:t>Mer</a:t>
            </a:r>
            <a:r>
              <a:rPr lang="id-ID" sz="3800" dirty="0"/>
              <a:t>eview Paper</a:t>
            </a:r>
            <a:r>
              <a:rPr lang="en-US" sz="3800" dirty="0"/>
              <a:t>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497" y="1447800"/>
            <a:ext cx="8040103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Survey</a:t>
            </a:r>
            <a:r>
              <a:rPr lang="id-ID" dirty="0" smtClean="0"/>
              <a:t> Paper:</a:t>
            </a:r>
          </a:p>
          <a:p>
            <a:pPr lvl="1"/>
            <a:r>
              <a:rPr lang="id-ID" sz="2400" dirty="0" smtClean="0"/>
              <a:t>Judul: </a:t>
            </a:r>
            <a:r>
              <a:rPr lang="en-US" dirty="0">
                <a:solidFill>
                  <a:srgbClr val="C00000"/>
                </a:solidFill>
              </a:rPr>
              <a:t>Variability in Software </a:t>
            </a:r>
            <a:r>
              <a:rPr lang="en-US" dirty="0" smtClean="0">
                <a:solidFill>
                  <a:srgbClr val="C00000"/>
                </a:solidFill>
              </a:rPr>
              <a:t>Systems: A </a:t>
            </a:r>
            <a:r>
              <a:rPr lang="en-US" dirty="0">
                <a:solidFill>
                  <a:srgbClr val="C00000"/>
                </a:solidFill>
              </a:rPr>
              <a:t>Systematic Literature Review</a:t>
            </a:r>
            <a:endParaRPr lang="id-ID" sz="2400" dirty="0" smtClean="0">
              <a:solidFill>
                <a:srgbClr val="C00000"/>
              </a:solidFill>
            </a:endParaRPr>
          </a:p>
          <a:p>
            <a:pPr lvl="1"/>
            <a:r>
              <a:rPr lang="id-ID" sz="2400" dirty="0" smtClean="0"/>
              <a:t>Author: </a:t>
            </a:r>
            <a:r>
              <a:rPr lang="en-US" dirty="0"/>
              <a:t>Matthias </a:t>
            </a:r>
            <a:r>
              <a:rPr lang="en-US" dirty="0" err="1"/>
              <a:t>Galster</a:t>
            </a:r>
            <a:r>
              <a:rPr lang="en-US" dirty="0"/>
              <a:t>, Danny </a:t>
            </a:r>
            <a:r>
              <a:rPr lang="en-US" dirty="0" err="1"/>
              <a:t>Weyns</a:t>
            </a:r>
            <a:r>
              <a:rPr lang="en-US" dirty="0"/>
              <a:t>, Dan </a:t>
            </a:r>
            <a:r>
              <a:rPr lang="en-US" dirty="0" err="1"/>
              <a:t>Tofan</a:t>
            </a:r>
            <a:r>
              <a:rPr lang="en-US" dirty="0"/>
              <a:t>, </a:t>
            </a:r>
            <a:r>
              <a:rPr lang="en-US" dirty="0" err="1"/>
              <a:t>Bartosz</a:t>
            </a:r>
            <a:r>
              <a:rPr lang="en-US" dirty="0"/>
              <a:t> </a:t>
            </a:r>
            <a:r>
              <a:rPr lang="en-US" dirty="0" err="1"/>
              <a:t>Michalik</a:t>
            </a:r>
            <a:r>
              <a:rPr lang="en-US" dirty="0"/>
              <a:t>, and Paris </a:t>
            </a:r>
            <a:r>
              <a:rPr lang="en-US" dirty="0" err="1"/>
              <a:t>Avgeriou</a:t>
            </a:r>
            <a:endParaRPr lang="id-ID" sz="2400" dirty="0" smtClean="0"/>
          </a:p>
          <a:p>
            <a:pPr lvl="1"/>
            <a:r>
              <a:rPr lang="id-ID" sz="2400" dirty="0" smtClean="0"/>
              <a:t>Publications: </a:t>
            </a:r>
            <a:r>
              <a:rPr lang="en-US" dirty="0"/>
              <a:t>IEEE </a:t>
            </a:r>
            <a:r>
              <a:rPr lang="en-US" dirty="0" smtClean="0"/>
              <a:t>Transactions on Software Engineering, </a:t>
            </a:r>
            <a:r>
              <a:rPr lang="en-US" dirty="0" err="1" smtClean="0"/>
              <a:t>Vol</a:t>
            </a:r>
            <a:r>
              <a:rPr lang="en-US" dirty="0" smtClean="0"/>
              <a:t> </a:t>
            </a:r>
            <a:r>
              <a:rPr lang="en-US" dirty="0"/>
              <a:t>40, </a:t>
            </a:r>
            <a:r>
              <a:rPr lang="en-US" dirty="0" smtClean="0"/>
              <a:t>No </a:t>
            </a:r>
            <a:r>
              <a:rPr lang="en-US" dirty="0"/>
              <a:t>3, </a:t>
            </a:r>
            <a:r>
              <a:rPr lang="en-US" dirty="0" smtClean="0"/>
              <a:t>2014</a:t>
            </a:r>
          </a:p>
          <a:p>
            <a:pPr lvl="1"/>
            <a:r>
              <a:rPr lang="en-US" dirty="0" smtClean="0"/>
              <a:t>Download: </a:t>
            </a:r>
            <a:r>
              <a:rPr lang="en-US" b="1" dirty="0">
                <a:solidFill>
                  <a:srgbClr val="0070C0"/>
                </a:solidFill>
              </a:rPr>
              <a:t>http://</a:t>
            </a:r>
            <a:r>
              <a:rPr lang="en-US" b="1" dirty="0" smtClean="0">
                <a:solidFill>
                  <a:srgbClr val="0070C0"/>
                </a:solidFill>
              </a:rPr>
              <a:t>romisatriawahono.net/lecture/rm/survey/</a:t>
            </a:r>
            <a:endParaRPr lang="en-US" b="1" dirty="0">
              <a:solidFill>
                <a:srgbClr val="0070C0"/>
              </a:solidFill>
            </a:endParaRPr>
          </a:p>
          <a:p>
            <a:pPr lvl="1"/>
            <a:endParaRPr lang="en-US" b="1" dirty="0" smtClean="0">
              <a:solidFill>
                <a:srgbClr val="0070C0"/>
              </a:solidFill>
            </a:endParaRPr>
          </a:p>
          <a:p>
            <a:pPr lvl="1"/>
            <a:endParaRPr lang="id-ID" sz="2200" i="1" dirty="0" smtClean="0">
              <a:solidFill>
                <a:srgbClr val="C00000"/>
              </a:solidFill>
            </a:endParaRPr>
          </a:p>
          <a:p>
            <a:r>
              <a:rPr lang="id-ID" dirty="0" smtClean="0"/>
              <a:t>Tugas</a:t>
            </a:r>
            <a:r>
              <a:rPr lang="en-US" dirty="0" smtClean="0"/>
              <a:t>:</a:t>
            </a:r>
            <a:endParaRPr lang="id-ID" dirty="0" smtClean="0"/>
          </a:p>
          <a:p>
            <a:pPr lvl="1"/>
            <a:r>
              <a:rPr lang="id-ID" sz="2400" dirty="0" smtClean="0"/>
              <a:t>Pahami dan rangkumkan paper di atas dalam bentuk slide dengan format:</a:t>
            </a:r>
          </a:p>
          <a:p>
            <a:pPr marL="1263650" lvl="2" indent="-514350">
              <a:buFont typeface="+mj-lt"/>
              <a:buAutoNum type="arabicPeriod"/>
            </a:pPr>
            <a:r>
              <a:rPr lang="id-ID" sz="2400" dirty="0">
                <a:solidFill>
                  <a:srgbClr val="C00000"/>
                </a:solidFill>
              </a:rPr>
              <a:t>I</a:t>
            </a:r>
            <a:r>
              <a:rPr lang="id-ID" sz="2400" dirty="0" smtClean="0">
                <a:solidFill>
                  <a:srgbClr val="C00000"/>
                </a:solidFill>
              </a:rPr>
              <a:t>dentifikasi </a:t>
            </a:r>
            <a:r>
              <a:rPr lang="en-US" sz="2400" dirty="0" smtClean="0">
                <a:solidFill>
                  <a:srgbClr val="C00000"/>
                </a:solidFill>
              </a:rPr>
              <a:t>Research Question (RQ)</a:t>
            </a:r>
            <a:endParaRPr lang="id-ID" sz="2400" dirty="0">
              <a:solidFill>
                <a:srgbClr val="C00000"/>
              </a:solidFill>
            </a:endParaRPr>
          </a:p>
          <a:p>
            <a:pPr marL="1263650" lvl="2" indent="-514350">
              <a:buFont typeface="+mj-lt"/>
              <a:buAutoNum type="arabicPeriod"/>
            </a:pPr>
            <a:r>
              <a:rPr lang="en-US" sz="2400" dirty="0" err="1" smtClean="0">
                <a:solidFill>
                  <a:srgbClr val="C00000"/>
                </a:solidFill>
              </a:rPr>
              <a:t>Analisis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jawaban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dari</a:t>
            </a:r>
            <a:r>
              <a:rPr lang="en-US" sz="2400" dirty="0" smtClean="0">
                <a:solidFill>
                  <a:srgbClr val="C00000"/>
                </a:solidFill>
              </a:rPr>
              <a:t> Research Question (RQ)</a:t>
            </a:r>
            <a:endParaRPr lang="id-ID" sz="2400" dirty="0" smtClean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28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9100"/>
            <a:ext cx="8789988" cy="647700"/>
          </a:xfrm>
        </p:spPr>
        <p:txBody>
          <a:bodyPr/>
          <a:lstStyle/>
          <a:p>
            <a:r>
              <a:rPr lang="id-ID" sz="3800" dirty="0" smtClean="0"/>
              <a:t>Latihan </a:t>
            </a:r>
            <a:r>
              <a:rPr lang="en-US" sz="3800" dirty="0" err="1" smtClean="0"/>
              <a:t>Mer</a:t>
            </a:r>
            <a:r>
              <a:rPr lang="id-ID" sz="3800" dirty="0" smtClean="0"/>
              <a:t>eview Paper</a:t>
            </a:r>
            <a:r>
              <a:rPr lang="en-US" sz="3800" dirty="0" smtClean="0"/>
              <a:t> Survey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497" y="1447800"/>
            <a:ext cx="8040103" cy="51054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Survey</a:t>
            </a:r>
            <a:r>
              <a:rPr lang="id-ID" dirty="0" smtClean="0"/>
              <a:t> Paper:</a:t>
            </a:r>
          </a:p>
          <a:p>
            <a:pPr lvl="1"/>
            <a:r>
              <a:rPr lang="id-ID" sz="2400" dirty="0" smtClean="0"/>
              <a:t>Judul: </a:t>
            </a:r>
            <a:r>
              <a:rPr lang="en-US" dirty="0">
                <a:solidFill>
                  <a:srgbClr val="C00000"/>
                </a:solidFill>
              </a:rPr>
              <a:t>A Systematic Literature Review </a:t>
            </a:r>
            <a:r>
              <a:rPr lang="en-US" dirty="0" smtClean="0">
                <a:solidFill>
                  <a:srgbClr val="C00000"/>
                </a:solidFill>
              </a:rPr>
              <a:t>on Fault </a:t>
            </a:r>
            <a:r>
              <a:rPr lang="en-US" dirty="0">
                <a:solidFill>
                  <a:srgbClr val="C00000"/>
                </a:solidFill>
              </a:rPr>
              <a:t>Prediction </a:t>
            </a:r>
            <a:r>
              <a:rPr lang="en-US" dirty="0" smtClean="0">
                <a:solidFill>
                  <a:srgbClr val="C00000"/>
                </a:solidFill>
              </a:rPr>
              <a:t>Performance in </a:t>
            </a:r>
            <a:r>
              <a:rPr lang="en-US" dirty="0">
                <a:solidFill>
                  <a:srgbClr val="C00000"/>
                </a:solidFill>
              </a:rPr>
              <a:t>Software Engineering</a:t>
            </a:r>
            <a:endParaRPr lang="id-ID" sz="2400" dirty="0" smtClean="0">
              <a:solidFill>
                <a:srgbClr val="C00000"/>
              </a:solidFill>
            </a:endParaRPr>
          </a:p>
          <a:p>
            <a:pPr lvl="1"/>
            <a:r>
              <a:rPr lang="id-ID" sz="2400" dirty="0" smtClean="0"/>
              <a:t>Author: </a:t>
            </a:r>
            <a:r>
              <a:rPr lang="en-US" dirty="0"/>
              <a:t>Tracy Hall, Sarah Beecham, David Bowes, David Gray, and Steve </a:t>
            </a:r>
            <a:r>
              <a:rPr lang="en-US" dirty="0" err="1"/>
              <a:t>Counsell</a:t>
            </a:r>
            <a:endParaRPr lang="id-ID" sz="2400" dirty="0"/>
          </a:p>
          <a:p>
            <a:pPr lvl="1"/>
            <a:r>
              <a:rPr lang="id-ID" sz="2400" dirty="0" smtClean="0"/>
              <a:t>Publications: </a:t>
            </a:r>
            <a:r>
              <a:rPr lang="en-US" sz="2400" dirty="0" smtClean="0"/>
              <a:t>IEEE Transaction on </a:t>
            </a:r>
            <a:r>
              <a:rPr lang="en-US" dirty="0"/>
              <a:t>Software Engineering, </a:t>
            </a:r>
            <a:r>
              <a:rPr lang="en-US" dirty="0" smtClean="0"/>
              <a:t>Vol. </a:t>
            </a:r>
            <a:r>
              <a:rPr lang="en-US" dirty="0"/>
              <a:t>38, </a:t>
            </a:r>
            <a:r>
              <a:rPr lang="en-US" dirty="0" smtClean="0"/>
              <a:t>No. </a:t>
            </a:r>
            <a:r>
              <a:rPr lang="en-US" dirty="0"/>
              <a:t>6, </a:t>
            </a:r>
            <a:r>
              <a:rPr lang="en-US" dirty="0" smtClean="0"/>
              <a:t>2012</a:t>
            </a:r>
            <a:endParaRPr lang="en-US" sz="2400" dirty="0" smtClean="0"/>
          </a:p>
          <a:p>
            <a:pPr lvl="1"/>
            <a:r>
              <a:rPr lang="en-US" dirty="0" smtClean="0"/>
              <a:t>Download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</a:rPr>
              <a:t>http://</a:t>
            </a:r>
            <a:r>
              <a:rPr lang="en-US" b="1" dirty="0" smtClean="0">
                <a:solidFill>
                  <a:srgbClr val="0070C0"/>
                </a:solidFill>
              </a:rPr>
              <a:t>romisatriawahono.net/lecture/rm/survey/</a:t>
            </a:r>
            <a:endParaRPr lang="en-US" b="1" dirty="0">
              <a:solidFill>
                <a:srgbClr val="0070C0"/>
              </a:solidFill>
            </a:endParaRPr>
          </a:p>
          <a:p>
            <a:pPr lvl="1"/>
            <a:endParaRPr lang="id-ID" sz="2200" i="1" dirty="0" smtClean="0">
              <a:solidFill>
                <a:srgbClr val="C00000"/>
              </a:solidFill>
            </a:endParaRPr>
          </a:p>
          <a:p>
            <a:r>
              <a:rPr lang="id-ID" dirty="0" smtClean="0"/>
              <a:t>Tugas</a:t>
            </a:r>
            <a:r>
              <a:rPr lang="en-US" dirty="0" smtClean="0"/>
              <a:t>:</a:t>
            </a:r>
            <a:endParaRPr lang="id-ID" dirty="0" smtClean="0"/>
          </a:p>
          <a:p>
            <a:pPr marL="457200" lvl="1" indent="0">
              <a:buNone/>
            </a:pPr>
            <a:r>
              <a:rPr lang="id-ID" sz="2400" dirty="0" smtClean="0"/>
              <a:t>Pahami dan rangkumkan paper di atas dalam bentuk slide dengan format:</a:t>
            </a:r>
          </a:p>
          <a:p>
            <a:pPr marL="1263650" lvl="2" indent="-514350">
              <a:buFont typeface="+mj-lt"/>
              <a:buAutoNum type="arabicPeriod"/>
            </a:pPr>
            <a:r>
              <a:rPr lang="id-ID" sz="2400" dirty="0">
                <a:solidFill>
                  <a:srgbClr val="C00000"/>
                </a:solidFill>
              </a:rPr>
              <a:t>I</a:t>
            </a:r>
            <a:r>
              <a:rPr lang="id-ID" sz="2400" dirty="0" smtClean="0">
                <a:solidFill>
                  <a:srgbClr val="C00000"/>
                </a:solidFill>
              </a:rPr>
              <a:t>dentifikasi </a:t>
            </a:r>
            <a:r>
              <a:rPr lang="en-US" sz="2400" dirty="0" smtClean="0">
                <a:solidFill>
                  <a:srgbClr val="C00000"/>
                </a:solidFill>
              </a:rPr>
              <a:t>Research Question (RQ)</a:t>
            </a:r>
            <a:endParaRPr lang="id-ID" sz="2400" dirty="0">
              <a:solidFill>
                <a:srgbClr val="C00000"/>
              </a:solidFill>
            </a:endParaRPr>
          </a:p>
          <a:p>
            <a:pPr marL="1263650" lvl="2" indent="-514350">
              <a:buFont typeface="+mj-lt"/>
              <a:buAutoNum type="arabicPeriod"/>
            </a:pPr>
            <a:r>
              <a:rPr lang="en-US" sz="2400" dirty="0" err="1" smtClean="0">
                <a:solidFill>
                  <a:srgbClr val="C00000"/>
                </a:solidFill>
              </a:rPr>
              <a:t>Analisis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jawaban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</a:rPr>
              <a:t>dari</a:t>
            </a:r>
            <a:r>
              <a:rPr lang="en-US" sz="2400" dirty="0" smtClean="0">
                <a:solidFill>
                  <a:srgbClr val="C00000"/>
                </a:solidFill>
              </a:rPr>
              <a:t> Research Question (RQ)</a:t>
            </a:r>
            <a:endParaRPr lang="id-ID" sz="2400" dirty="0" smtClean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8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2549"/>
            <a:ext cx="7886700" cy="5200651"/>
          </a:xfrm>
        </p:spPr>
        <p:txBody>
          <a:bodyPr>
            <a:normAutofit fontScale="77500" lnSpcReduction="20000"/>
          </a:bodyPr>
          <a:lstStyle/>
          <a:p>
            <a:r>
              <a:rPr lang="id-ID" dirty="0"/>
              <a:t>Abbott, M., &amp; </a:t>
            </a:r>
            <a:r>
              <a:rPr lang="id-ID" dirty="0" err="1"/>
              <a:t>McKinney</a:t>
            </a:r>
            <a:r>
              <a:rPr lang="id-ID" dirty="0"/>
              <a:t>, J. (2013). </a:t>
            </a:r>
            <a:r>
              <a:rPr lang="id-ID" dirty="0" err="1">
                <a:solidFill>
                  <a:srgbClr val="C00000"/>
                </a:solidFill>
              </a:rPr>
              <a:t>Understanding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and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Applying</a:t>
            </a:r>
            <a:r>
              <a:rPr lang="id-ID" dirty="0">
                <a:solidFill>
                  <a:srgbClr val="C00000"/>
                </a:solidFill>
              </a:rPr>
              <a:t> Research </a:t>
            </a:r>
            <a:r>
              <a:rPr lang="id-ID" dirty="0" err="1">
                <a:solidFill>
                  <a:srgbClr val="C00000"/>
                </a:solidFill>
              </a:rPr>
              <a:t>Design</a:t>
            </a:r>
            <a:r>
              <a:rPr lang="id-ID" dirty="0"/>
              <a:t>. John </a:t>
            </a:r>
            <a:r>
              <a:rPr lang="id-ID" dirty="0" err="1"/>
              <a:t>Wiley</a:t>
            </a:r>
            <a:r>
              <a:rPr lang="id-ID" dirty="0"/>
              <a:t> &amp; Sons, </a:t>
            </a:r>
            <a:r>
              <a:rPr lang="id-ID" dirty="0" err="1"/>
              <a:t>Inc</a:t>
            </a:r>
            <a:r>
              <a:rPr lang="id-ID" dirty="0"/>
              <a:t>.</a:t>
            </a:r>
          </a:p>
          <a:p>
            <a:r>
              <a:rPr lang="id-ID" dirty="0" err="1"/>
              <a:t>Berndtsson</a:t>
            </a:r>
            <a:r>
              <a:rPr lang="id-ID" dirty="0"/>
              <a:t>, M., </a:t>
            </a:r>
            <a:r>
              <a:rPr lang="id-ID" dirty="0" err="1"/>
              <a:t>Hansson</a:t>
            </a:r>
            <a:r>
              <a:rPr lang="id-ID" dirty="0"/>
              <a:t>, J., &amp; </a:t>
            </a:r>
            <a:r>
              <a:rPr lang="id-ID" dirty="0" err="1"/>
              <a:t>Olsson</a:t>
            </a:r>
            <a:r>
              <a:rPr lang="id-ID" dirty="0"/>
              <a:t>, B. (2008). </a:t>
            </a:r>
            <a:r>
              <a:rPr lang="id-ID" dirty="0" err="1">
                <a:solidFill>
                  <a:srgbClr val="C00000"/>
                </a:solidFill>
              </a:rPr>
              <a:t>Thesis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Projects</a:t>
            </a:r>
            <a:r>
              <a:rPr lang="id-ID" dirty="0">
                <a:solidFill>
                  <a:srgbClr val="C00000"/>
                </a:solidFill>
              </a:rPr>
              <a:t>: a </a:t>
            </a:r>
            <a:r>
              <a:rPr lang="id-ID" dirty="0" err="1">
                <a:solidFill>
                  <a:srgbClr val="C00000"/>
                </a:solidFill>
              </a:rPr>
              <a:t>Guide</a:t>
            </a:r>
            <a:r>
              <a:rPr lang="id-ID" dirty="0">
                <a:solidFill>
                  <a:srgbClr val="C00000"/>
                </a:solidFill>
              </a:rPr>
              <a:t> for </a:t>
            </a:r>
            <a:r>
              <a:rPr lang="id-ID" dirty="0" err="1">
                <a:solidFill>
                  <a:srgbClr val="C00000"/>
                </a:solidFill>
              </a:rPr>
              <a:t>Students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in</a:t>
            </a:r>
            <a:r>
              <a:rPr lang="id-ID" dirty="0">
                <a:solidFill>
                  <a:srgbClr val="C00000"/>
                </a:solidFill>
              </a:rPr>
              <a:t> Computer Science </a:t>
            </a:r>
            <a:r>
              <a:rPr lang="id-ID" dirty="0" err="1">
                <a:solidFill>
                  <a:srgbClr val="C00000"/>
                </a:solidFill>
              </a:rPr>
              <a:t>and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Information</a:t>
            </a:r>
            <a:r>
              <a:rPr lang="id-ID" dirty="0">
                <a:solidFill>
                  <a:srgbClr val="C00000"/>
                </a:solidFill>
              </a:rPr>
              <a:t> Systems (2nd ed.)</a:t>
            </a:r>
            <a:r>
              <a:rPr lang="id-ID" dirty="0"/>
              <a:t>. London: </a:t>
            </a:r>
            <a:r>
              <a:rPr lang="id-ID" dirty="0" err="1" smtClean="0"/>
              <a:t>Springer-Verlag</a:t>
            </a:r>
            <a:endParaRPr lang="id-ID" dirty="0"/>
          </a:p>
          <a:p>
            <a:r>
              <a:rPr lang="id-ID" dirty="0" err="1"/>
              <a:t>Blaxter</a:t>
            </a:r>
            <a:r>
              <a:rPr lang="id-ID" dirty="0"/>
              <a:t>, L., </a:t>
            </a:r>
            <a:r>
              <a:rPr lang="id-ID" dirty="0" err="1"/>
              <a:t>Hughes</a:t>
            </a:r>
            <a:r>
              <a:rPr lang="id-ID" dirty="0"/>
              <a:t>, C., &amp; </a:t>
            </a:r>
            <a:r>
              <a:rPr lang="id-ID" dirty="0" err="1"/>
              <a:t>Tight</a:t>
            </a:r>
            <a:r>
              <a:rPr lang="id-ID" dirty="0"/>
              <a:t>, M. (2006). </a:t>
            </a:r>
            <a:r>
              <a:rPr lang="id-ID" dirty="0" err="1">
                <a:solidFill>
                  <a:srgbClr val="C00000"/>
                </a:solidFill>
              </a:rPr>
              <a:t>How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to</a:t>
            </a:r>
            <a:r>
              <a:rPr lang="id-ID" dirty="0">
                <a:solidFill>
                  <a:srgbClr val="C00000"/>
                </a:solidFill>
              </a:rPr>
              <a:t> Research (3rd ed.)</a:t>
            </a:r>
            <a:r>
              <a:rPr lang="id-ID" dirty="0"/>
              <a:t>. </a:t>
            </a:r>
            <a:r>
              <a:rPr lang="id-ID" dirty="0" err="1"/>
              <a:t>Open</a:t>
            </a:r>
            <a:r>
              <a:rPr lang="id-ID" dirty="0"/>
              <a:t> </a:t>
            </a:r>
            <a:r>
              <a:rPr lang="id-ID" dirty="0" err="1"/>
              <a:t>University</a:t>
            </a:r>
            <a:r>
              <a:rPr lang="id-ID" dirty="0"/>
              <a:t> </a:t>
            </a:r>
            <a:r>
              <a:rPr lang="id-ID" dirty="0" smtClean="0"/>
              <a:t>Press</a:t>
            </a:r>
            <a:endParaRPr lang="id-ID" dirty="0"/>
          </a:p>
          <a:p>
            <a:r>
              <a:rPr lang="id-ID" dirty="0" err="1"/>
              <a:t>Blessing</a:t>
            </a:r>
            <a:r>
              <a:rPr lang="id-ID" dirty="0"/>
              <a:t>, L. T. M., &amp; </a:t>
            </a:r>
            <a:r>
              <a:rPr lang="id-ID" dirty="0" err="1"/>
              <a:t>Chakrabarti</a:t>
            </a:r>
            <a:r>
              <a:rPr lang="id-ID" dirty="0"/>
              <a:t>, A. (2009). </a:t>
            </a:r>
            <a:r>
              <a:rPr lang="id-ID" dirty="0">
                <a:solidFill>
                  <a:srgbClr val="C00000"/>
                </a:solidFill>
              </a:rPr>
              <a:t>DRM, a </a:t>
            </a:r>
            <a:r>
              <a:rPr lang="id-ID" dirty="0" err="1">
                <a:solidFill>
                  <a:srgbClr val="C00000"/>
                </a:solidFill>
              </a:rPr>
              <a:t>Design</a:t>
            </a:r>
            <a:r>
              <a:rPr lang="id-ID" dirty="0">
                <a:solidFill>
                  <a:srgbClr val="C00000"/>
                </a:solidFill>
              </a:rPr>
              <a:t> Research </a:t>
            </a:r>
            <a:r>
              <a:rPr lang="id-ID" dirty="0" err="1">
                <a:solidFill>
                  <a:srgbClr val="C00000"/>
                </a:solidFill>
              </a:rPr>
              <a:t>Methodology</a:t>
            </a:r>
            <a:r>
              <a:rPr lang="id-ID" dirty="0"/>
              <a:t>. </a:t>
            </a:r>
            <a:r>
              <a:rPr lang="id-ID" dirty="0" err="1"/>
              <a:t>Springer-Verlag</a:t>
            </a:r>
            <a:r>
              <a:rPr lang="id-ID" dirty="0"/>
              <a:t> </a:t>
            </a:r>
            <a:r>
              <a:rPr lang="id-ID" dirty="0" smtClean="0"/>
              <a:t>London</a:t>
            </a:r>
            <a:endParaRPr lang="en-US" dirty="0" smtClean="0"/>
          </a:p>
          <a:p>
            <a:r>
              <a:rPr lang="en-US" dirty="0"/>
              <a:t>Cohen, L., </a:t>
            </a:r>
            <a:r>
              <a:rPr lang="en-US" dirty="0" err="1"/>
              <a:t>Manion</a:t>
            </a:r>
            <a:r>
              <a:rPr lang="en-US" dirty="0"/>
              <a:t>, L., &amp; Morrison, K. (2005). </a:t>
            </a:r>
            <a:r>
              <a:rPr lang="en-US" dirty="0">
                <a:solidFill>
                  <a:srgbClr val="C00000"/>
                </a:solidFill>
              </a:rPr>
              <a:t>Research Methods in Education (5th ed.)</a:t>
            </a:r>
            <a:r>
              <a:rPr lang="en-US" dirty="0"/>
              <a:t>. Taylor &amp; Francis </a:t>
            </a:r>
            <a:r>
              <a:rPr lang="en-US" dirty="0" smtClean="0"/>
              <a:t>Group</a:t>
            </a:r>
          </a:p>
          <a:p>
            <a:r>
              <a:rPr lang="en-US" dirty="0" smtClean="0"/>
              <a:t>Dawson</a:t>
            </a:r>
            <a:r>
              <a:rPr lang="en-US" dirty="0"/>
              <a:t>, C. W. (2009). </a:t>
            </a:r>
            <a:r>
              <a:rPr lang="en-US" dirty="0">
                <a:solidFill>
                  <a:srgbClr val="C00000"/>
                </a:solidFill>
              </a:rPr>
              <a:t>Projects in Computing and Information Systems A Student’s Guide (2nd ed.)</a:t>
            </a:r>
            <a:r>
              <a:rPr lang="en-US" dirty="0"/>
              <a:t>. Pearson Education </a:t>
            </a:r>
            <a:r>
              <a:rPr lang="en-US" dirty="0" smtClean="0"/>
              <a:t>Limited</a:t>
            </a:r>
          </a:p>
          <a:p>
            <a:r>
              <a:rPr lang="en-US" dirty="0" err="1"/>
              <a:t>Jonker</a:t>
            </a:r>
            <a:r>
              <a:rPr lang="en-US" dirty="0"/>
              <a:t>, J., &amp; </a:t>
            </a:r>
            <a:r>
              <a:rPr lang="en-US" dirty="0" err="1"/>
              <a:t>Pennink</a:t>
            </a:r>
            <a:r>
              <a:rPr lang="en-US" dirty="0"/>
              <a:t>, B. (2010). </a:t>
            </a:r>
            <a:r>
              <a:rPr lang="en-US" dirty="0">
                <a:solidFill>
                  <a:srgbClr val="C00000"/>
                </a:solidFill>
              </a:rPr>
              <a:t>The Essence of Research Methodology</a:t>
            </a:r>
            <a:r>
              <a:rPr lang="en-US" dirty="0"/>
              <a:t>. Springer-</a:t>
            </a:r>
            <a:r>
              <a:rPr lang="en-US" dirty="0" err="1"/>
              <a:t>Verlag</a:t>
            </a:r>
            <a:r>
              <a:rPr lang="en-US" dirty="0"/>
              <a:t> Berlin Heidelberg</a:t>
            </a:r>
          </a:p>
          <a:p>
            <a:r>
              <a:rPr lang="en-US" dirty="0" err="1"/>
              <a:t>Lichtfouse</a:t>
            </a:r>
            <a:r>
              <a:rPr lang="en-US" dirty="0"/>
              <a:t>, E. (2013). </a:t>
            </a:r>
            <a:r>
              <a:rPr lang="en-US" dirty="0">
                <a:solidFill>
                  <a:srgbClr val="C00000"/>
                </a:solidFill>
              </a:rPr>
              <a:t>Scientific Writing for Impact Factor Journals</a:t>
            </a:r>
            <a:r>
              <a:rPr lang="en-US" dirty="0"/>
              <a:t>. Nova Science Publishers, Inc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3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2549"/>
            <a:ext cx="7886700" cy="52768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Kothari, C. (2004). </a:t>
            </a:r>
            <a:r>
              <a:rPr lang="en-US" dirty="0">
                <a:solidFill>
                  <a:srgbClr val="C00000"/>
                </a:solidFill>
              </a:rPr>
              <a:t>Research Methodology: Methods and Techniques</a:t>
            </a:r>
            <a:r>
              <a:rPr lang="en-US" dirty="0"/>
              <a:t>. New Age International</a:t>
            </a:r>
          </a:p>
          <a:p>
            <a:r>
              <a:rPr lang="en-US" dirty="0" smtClean="0"/>
              <a:t>Might</a:t>
            </a:r>
            <a:r>
              <a:rPr lang="en-US" dirty="0"/>
              <a:t>, M. (2010). </a:t>
            </a:r>
            <a:r>
              <a:rPr lang="en-US" dirty="0">
                <a:solidFill>
                  <a:srgbClr val="C00000"/>
                </a:solidFill>
              </a:rPr>
              <a:t>The Illustrated Guide to a Ph.D</a:t>
            </a:r>
            <a:r>
              <a:rPr lang="en-US" dirty="0"/>
              <a:t>. Matt.might.net. Retrieved from </a:t>
            </a:r>
            <a:r>
              <a:rPr lang="en-US" i="1" dirty="0"/>
              <a:t>http://matt.might.net/articles/phd-school-in-pictures/</a:t>
            </a:r>
          </a:p>
          <a:p>
            <a:r>
              <a:rPr lang="en-US" dirty="0" err="1" smtClean="0"/>
              <a:t>Marczyk</a:t>
            </a:r>
            <a:r>
              <a:rPr lang="en-US" dirty="0"/>
              <a:t>, G., </a:t>
            </a:r>
            <a:r>
              <a:rPr lang="en-US" dirty="0" err="1"/>
              <a:t>DeMatteo</a:t>
            </a:r>
            <a:r>
              <a:rPr lang="en-US" dirty="0"/>
              <a:t>, D., &amp; </a:t>
            </a:r>
            <a:r>
              <a:rPr lang="en-US" dirty="0" err="1"/>
              <a:t>Fertinger</a:t>
            </a:r>
            <a:r>
              <a:rPr lang="en-US" dirty="0"/>
              <a:t>, D. (2005). </a:t>
            </a:r>
            <a:r>
              <a:rPr lang="en-US" dirty="0">
                <a:solidFill>
                  <a:srgbClr val="C00000"/>
                </a:solidFill>
              </a:rPr>
              <a:t>Essentials of Research Design and Methodology</a:t>
            </a:r>
            <a:r>
              <a:rPr lang="en-US" dirty="0"/>
              <a:t>. John Wiley &amp; Sons, Inc.</a:t>
            </a:r>
          </a:p>
          <a:p>
            <a:r>
              <a:rPr lang="en-US" dirty="0"/>
              <a:t>Rea, L. M., &amp; Parker, R. A. (2014). </a:t>
            </a:r>
            <a:r>
              <a:rPr lang="en-US" dirty="0">
                <a:solidFill>
                  <a:srgbClr val="C00000"/>
                </a:solidFill>
              </a:rPr>
              <a:t>Designing and Conducting Survey Research: A Comprehensive Guide (4th ed.)</a:t>
            </a:r>
            <a:r>
              <a:rPr lang="en-US" dirty="0"/>
              <a:t>. John Wiley &amp; Sons, Inc.</a:t>
            </a:r>
          </a:p>
          <a:p>
            <a:r>
              <a:rPr lang="en-US" dirty="0" err="1"/>
              <a:t>Runeson</a:t>
            </a:r>
            <a:r>
              <a:rPr lang="en-US" dirty="0"/>
              <a:t>, P., Host, M., Rainer, A., &amp; </a:t>
            </a:r>
            <a:r>
              <a:rPr lang="en-US" dirty="0" err="1"/>
              <a:t>Regnell</a:t>
            </a:r>
            <a:r>
              <a:rPr lang="en-US" dirty="0"/>
              <a:t>, B. (2012). </a:t>
            </a:r>
            <a:r>
              <a:rPr lang="en-US" dirty="0">
                <a:solidFill>
                  <a:srgbClr val="C00000"/>
                </a:solidFill>
              </a:rPr>
              <a:t>Case Study Research in Software Engineering: Guidelines and Examples</a:t>
            </a:r>
            <a:r>
              <a:rPr lang="en-US" dirty="0"/>
              <a:t>. John Wiley &amp; Sons, Inc.</a:t>
            </a:r>
          </a:p>
          <a:p>
            <a:r>
              <a:rPr lang="en-US" dirty="0" err="1"/>
              <a:t>Sahu</a:t>
            </a:r>
            <a:r>
              <a:rPr lang="en-US" dirty="0"/>
              <a:t>, P. K. (2013). </a:t>
            </a:r>
            <a:r>
              <a:rPr lang="en-US" dirty="0">
                <a:solidFill>
                  <a:srgbClr val="C00000"/>
                </a:solidFill>
              </a:rPr>
              <a:t>Research Methodology: A Guide for Researchers In Agricultural Science, Social Science and Other Related Fields</a:t>
            </a:r>
            <a:r>
              <a:rPr lang="en-US" dirty="0"/>
              <a:t>. </a:t>
            </a:r>
            <a:r>
              <a:rPr lang="en-US" dirty="0" smtClean="0"/>
              <a:t>Springer</a:t>
            </a:r>
            <a:endParaRPr lang="en-US" dirty="0"/>
          </a:p>
          <a:p>
            <a:r>
              <a:rPr lang="en-US" dirty="0" err="1" smtClean="0"/>
              <a:t>Veit</a:t>
            </a:r>
            <a:r>
              <a:rPr lang="en-US" dirty="0"/>
              <a:t>, R., Gould, C., &amp; Gould, K. (2013). </a:t>
            </a:r>
            <a:r>
              <a:rPr lang="en-US" dirty="0">
                <a:solidFill>
                  <a:srgbClr val="C00000"/>
                </a:solidFill>
              </a:rPr>
              <a:t>Writing, Reading, and Research (9th ed.)</a:t>
            </a:r>
            <a:r>
              <a:rPr lang="en-US" dirty="0"/>
              <a:t>. </a:t>
            </a:r>
            <a:r>
              <a:rPr lang="en-US" dirty="0" err="1"/>
              <a:t>Cengage</a:t>
            </a:r>
            <a:r>
              <a:rPr lang="en-US" dirty="0"/>
              <a:t> </a:t>
            </a:r>
            <a:r>
              <a:rPr lang="en-US" dirty="0" smtClean="0"/>
              <a:t>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95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52926"/>
            <a:ext cx="8915400" cy="762000"/>
          </a:xfrm>
        </p:spPr>
        <p:txBody>
          <a:bodyPr/>
          <a:lstStyle/>
          <a:p>
            <a:r>
              <a:rPr lang="en-US" dirty="0" err="1" smtClean="0"/>
              <a:t>Manfaat</a:t>
            </a:r>
            <a:r>
              <a:rPr lang="en-US" dirty="0" smtClean="0"/>
              <a:t> </a:t>
            </a:r>
            <a:r>
              <a:rPr lang="en-US" dirty="0" err="1" smtClean="0"/>
              <a:t>Mereview</a:t>
            </a:r>
            <a:r>
              <a:rPr lang="en-US" dirty="0" smtClean="0"/>
              <a:t> </a:t>
            </a:r>
            <a:r>
              <a:rPr lang="en-US" dirty="0" err="1" smtClean="0"/>
              <a:t>Literatur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077200" cy="5029200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solidFill>
                  <a:srgbClr val="C00000"/>
                </a:solidFill>
              </a:rPr>
              <a:t>Memperdalam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</a:rPr>
              <a:t>pengetahuan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 err="1" smtClean="0"/>
              <a:t>tentang</a:t>
            </a:r>
            <a:r>
              <a:rPr lang="id-ID" sz="3200" dirty="0" smtClean="0"/>
              <a:t> </a:t>
            </a:r>
            <a:r>
              <a:rPr lang="en-US" sz="3200" dirty="0" err="1" smtClean="0"/>
              <a:t>bidang</a:t>
            </a:r>
            <a:r>
              <a:rPr lang="en-US" sz="3200" dirty="0" smtClean="0"/>
              <a:t> yang </a:t>
            </a:r>
            <a:r>
              <a:rPr lang="en-US" sz="3200" dirty="0" err="1" smtClean="0"/>
              <a:t>diteliti</a:t>
            </a:r>
            <a:endParaRPr lang="en-US" sz="3200" dirty="0" smtClean="0"/>
          </a:p>
          <a:p>
            <a:r>
              <a:rPr lang="en-US" sz="3200" dirty="0" err="1" smtClean="0"/>
              <a:t>Mengetahui</a:t>
            </a:r>
            <a:r>
              <a:rPr lang="en-US" sz="3200" dirty="0" smtClean="0"/>
              <a:t> </a:t>
            </a:r>
            <a:r>
              <a:rPr lang="en-US" sz="3200" dirty="0" err="1" smtClean="0"/>
              <a:t>hasil</a:t>
            </a:r>
            <a:r>
              <a:rPr lang="en-US" sz="3200" dirty="0" smtClean="0"/>
              <a:t> </a:t>
            </a:r>
            <a:r>
              <a:rPr lang="en-US" sz="3200" dirty="0" err="1" smtClean="0">
                <a:solidFill>
                  <a:srgbClr val="C00000"/>
                </a:solidFill>
              </a:rPr>
              <a:t>penelitian</a:t>
            </a:r>
            <a:r>
              <a:rPr lang="en-US" sz="3200" dirty="0" smtClean="0">
                <a:solidFill>
                  <a:srgbClr val="C00000"/>
                </a:solidFill>
              </a:rPr>
              <a:t> yang</a:t>
            </a:r>
            <a:r>
              <a:rPr lang="id-ID" sz="3200" dirty="0" smtClean="0">
                <a:solidFill>
                  <a:srgbClr val="C00000"/>
                </a:solidFill>
              </a:rPr>
              <a:t> </a:t>
            </a:r>
            <a:r>
              <a:rPr lang="sv-SE" sz="3200" dirty="0" smtClean="0">
                <a:solidFill>
                  <a:srgbClr val="C00000"/>
                </a:solidFill>
              </a:rPr>
              <a:t>berhubungan </a:t>
            </a:r>
            <a:r>
              <a:rPr lang="sv-SE" sz="3200" dirty="0" smtClean="0"/>
              <a:t>dan yang sudah pernah</a:t>
            </a:r>
            <a:r>
              <a:rPr lang="id-ID" sz="3200" dirty="0" smtClean="0"/>
              <a:t> </a:t>
            </a:r>
            <a:r>
              <a:rPr lang="en-US" sz="3200" dirty="0" err="1" smtClean="0"/>
              <a:t>dilaksanakan</a:t>
            </a:r>
            <a:r>
              <a:rPr lang="en-US" sz="3200" dirty="0" smtClean="0"/>
              <a:t> (Related Research)</a:t>
            </a:r>
          </a:p>
          <a:p>
            <a:r>
              <a:rPr lang="en-US" sz="3200" dirty="0" err="1" smtClean="0"/>
              <a:t>Mengetahui</a:t>
            </a:r>
            <a:r>
              <a:rPr lang="en-US" sz="3200" dirty="0" smtClean="0"/>
              <a:t> </a:t>
            </a:r>
            <a:r>
              <a:rPr lang="en-US" sz="3200" dirty="0" err="1" smtClean="0"/>
              <a:t>perkembangan</a:t>
            </a:r>
            <a:r>
              <a:rPr lang="en-US" sz="3200" dirty="0" smtClean="0"/>
              <a:t> </a:t>
            </a:r>
            <a:r>
              <a:rPr lang="en-US" sz="3200" dirty="0" err="1" smtClean="0"/>
              <a:t>ilmu</a:t>
            </a:r>
            <a:r>
              <a:rPr lang="en-US" sz="3200" dirty="0" smtClean="0"/>
              <a:t> </a:t>
            </a:r>
            <a:r>
              <a:rPr lang="en-US" sz="3200" dirty="0" err="1" smtClean="0"/>
              <a:t>pada</a:t>
            </a:r>
            <a:r>
              <a:rPr lang="en-US" sz="3200" dirty="0" smtClean="0"/>
              <a:t> </a:t>
            </a:r>
            <a:r>
              <a:rPr lang="en-US" sz="3200" dirty="0" err="1" smtClean="0"/>
              <a:t>bidang</a:t>
            </a:r>
            <a:r>
              <a:rPr lang="en-US" sz="3200" dirty="0" smtClean="0"/>
              <a:t> yang </a:t>
            </a:r>
            <a:r>
              <a:rPr lang="en-US" sz="3200" dirty="0" err="1" smtClean="0"/>
              <a:t>kita</a:t>
            </a:r>
            <a:r>
              <a:rPr lang="en-US" sz="3200" dirty="0" smtClean="0"/>
              <a:t> </a:t>
            </a:r>
            <a:r>
              <a:rPr lang="en-US" sz="3200" dirty="0" err="1" smtClean="0"/>
              <a:t>pilih</a:t>
            </a:r>
            <a:r>
              <a:rPr lang="en-US" sz="3200" dirty="0" smtClean="0"/>
              <a:t> (</a:t>
            </a:r>
            <a:r>
              <a:rPr lang="en-US" sz="3200" dirty="0" smtClean="0">
                <a:solidFill>
                  <a:srgbClr val="C00000"/>
                </a:solidFill>
              </a:rPr>
              <a:t>state-of-the-art</a:t>
            </a:r>
            <a:r>
              <a:rPr lang="en-US" sz="3200" dirty="0" smtClean="0"/>
              <a:t>)</a:t>
            </a:r>
          </a:p>
          <a:p>
            <a:r>
              <a:rPr lang="en-US" sz="3200" dirty="0" err="1" smtClean="0">
                <a:solidFill>
                  <a:srgbClr val="C00000"/>
                </a:solidFill>
              </a:rPr>
              <a:t>Memperjelas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</a:rPr>
              <a:t>masalah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 err="1" smtClean="0"/>
              <a:t>penelitian</a:t>
            </a:r>
            <a:endParaRPr lang="en-US" sz="3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27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 smtClean="0"/>
              <a:t>Literatur</a:t>
            </a:r>
            <a:r>
              <a:rPr lang="en-US" dirty="0" smtClean="0"/>
              <a:t> </a:t>
            </a:r>
            <a:r>
              <a:rPr lang="en-US" dirty="0" err="1" smtClean="0"/>
              <a:t>Ilmiah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9104"/>
            <a:ext cx="8134350" cy="464309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rgbClr val="C00000"/>
                </a:solidFill>
              </a:rPr>
              <a:t>Paper </a:t>
            </a:r>
            <a:r>
              <a:rPr lang="en-US" sz="3200" b="1" dirty="0" err="1" smtClean="0">
                <a:solidFill>
                  <a:srgbClr val="C00000"/>
                </a:solidFill>
              </a:rPr>
              <a:t>dari</a:t>
            </a:r>
            <a:r>
              <a:rPr lang="en-US" sz="3200" b="1" dirty="0" smtClean="0">
                <a:solidFill>
                  <a:srgbClr val="C00000"/>
                </a:solidFill>
              </a:rPr>
              <a:t> Journal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Paper </a:t>
            </a:r>
            <a:r>
              <a:rPr lang="en-US" sz="3200" dirty="0" err="1"/>
              <a:t>dari</a:t>
            </a:r>
            <a:r>
              <a:rPr lang="en-US" sz="3200" dirty="0"/>
              <a:t> Book Chapter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Paper </a:t>
            </a:r>
            <a:r>
              <a:rPr lang="en-US" sz="3200" dirty="0" err="1" smtClean="0"/>
              <a:t>dari</a:t>
            </a:r>
            <a:r>
              <a:rPr lang="en-US" sz="3200" dirty="0" smtClean="0"/>
              <a:t> Conference (Proceedings)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Thesis </a:t>
            </a: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Disertasi</a:t>
            </a: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Report (</a:t>
            </a:r>
            <a:r>
              <a:rPr lang="en-US" sz="3200" dirty="0" err="1" smtClean="0"/>
              <a:t>Laporan</a:t>
            </a:r>
            <a:r>
              <a:rPr lang="en-US" sz="3200" dirty="0" smtClean="0"/>
              <a:t>) </a:t>
            </a:r>
            <a:r>
              <a:rPr lang="en-US" sz="3200" dirty="0" err="1" smtClean="0"/>
              <a:t>dari</a:t>
            </a:r>
            <a:r>
              <a:rPr lang="en-US" sz="3200" dirty="0" smtClean="0"/>
              <a:t> </a:t>
            </a:r>
            <a:r>
              <a:rPr lang="en-US" sz="3200" dirty="0" err="1" smtClean="0"/>
              <a:t>Organisasi</a:t>
            </a:r>
            <a:r>
              <a:rPr lang="en-US" sz="3200" dirty="0" smtClean="0"/>
              <a:t> yang </a:t>
            </a:r>
            <a:r>
              <a:rPr lang="en-US" sz="3200" dirty="0" err="1" smtClean="0"/>
              <a:t>Terpercaya</a:t>
            </a: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Buku</a:t>
            </a:r>
            <a:r>
              <a:rPr lang="en-US" sz="3200" dirty="0"/>
              <a:t> </a:t>
            </a:r>
            <a:r>
              <a:rPr lang="en-US" sz="3200" dirty="0" smtClean="0"/>
              <a:t>Textbook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0" indent="0">
              <a:buNone/>
            </a:pPr>
            <a:r>
              <a:rPr lang="en-US" sz="2000" i="1" dirty="0" smtClean="0"/>
              <a:t>* </a:t>
            </a:r>
            <a:r>
              <a:rPr lang="en-US" sz="2000" i="1" dirty="0" err="1" smtClean="0"/>
              <a:t>Prioritaskan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mengambil</a:t>
            </a:r>
            <a:r>
              <a:rPr lang="en-US" sz="2000" i="1" dirty="0" smtClean="0"/>
              <a:t> paper journal yang </a:t>
            </a:r>
            <a:r>
              <a:rPr lang="en-US" sz="2000" i="1" dirty="0" err="1" smtClean="0"/>
              <a:t>terindeks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oleh</a:t>
            </a:r>
            <a:r>
              <a:rPr lang="en-US" sz="2000" i="1" dirty="0" smtClean="0"/>
              <a:t> ISI </a:t>
            </a:r>
            <a:r>
              <a:rPr lang="en-US" sz="2000" i="1" dirty="0" err="1" smtClean="0"/>
              <a:t>dan</a:t>
            </a:r>
            <a:r>
              <a:rPr lang="en-US" sz="2000" i="1" dirty="0" smtClean="0"/>
              <a:t> SCOPUS, </a:t>
            </a:r>
            <a:r>
              <a:rPr lang="en-US" sz="2000" i="1" dirty="0" err="1" smtClean="0"/>
              <a:t>cek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dengan</a:t>
            </a:r>
            <a:r>
              <a:rPr lang="en-US" sz="2000" i="1" dirty="0" smtClean="0"/>
              <a:t> http://scimagojr.com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61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276622"/>
            <a:ext cx="9156700" cy="6581378"/>
            <a:chOff x="0" y="276622"/>
            <a:chExt cx="9156700" cy="65813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9166" t="12963" r="27501" b="18889"/>
            <a:stretch/>
          </p:blipFill>
          <p:spPr>
            <a:xfrm>
              <a:off x="0" y="276622"/>
              <a:ext cx="9156700" cy="6581378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2108200" y="1476771"/>
              <a:ext cx="6731000" cy="2090540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18493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52400" y="27726"/>
            <a:ext cx="8991600" cy="6813947"/>
            <a:chOff x="152400" y="27726"/>
            <a:chExt cx="8991600" cy="681394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9167" t="12963" r="27500" b="15185"/>
            <a:stretch/>
          </p:blipFill>
          <p:spPr>
            <a:xfrm>
              <a:off x="152400" y="27726"/>
              <a:ext cx="8991600" cy="6813947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381000" y="4780845"/>
              <a:ext cx="1809750" cy="1878266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286000" y="3429001"/>
              <a:ext cx="6762750" cy="1905000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14721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aafb4df564abd6bcfdbc8158b65ff1214d2ece32"/>
  <p:tag name="ISPRING_RESOURCE_PATHS_HASH_PRESENTER" val="cb909dd3d1d1c2ca3c2667cffaebc0716cf0e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D6F19401-511B-44C0-8A60-0ECDB7572D4B}"/>
  <p:tag name="GENSWF_ADVANCE_TIME" val="13.523"/>
  <p:tag name="ISPRING_CUSTOM_TIMING_USED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67375</TotalTime>
  <Words>2878</Words>
  <Application>Microsoft Office PowerPoint</Application>
  <PresentationFormat>On-screen Show (4:3)</PresentationFormat>
  <Paragraphs>388</Paragraphs>
  <Slides>55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ＭＳ Ｐゴシック</vt:lpstr>
      <vt:lpstr>Constantia</vt:lpstr>
      <vt:lpstr>Tahoma</vt:lpstr>
      <vt:lpstr>Calibri</vt:lpstr>
      <vt:lpstr>Arial</vt:lpstr>
      <vt:lpstr>Times New Roman</vt:lpstr>
      <vt:lpstr>Wingdings</vt:lpstr>
      <vt:lpstr>Calibri Light</vt:lpstr>
      <vt:lpstr>ＭＳ Ｐ明朝</vt:lpstr>
      <vt:lpstr>Office Theme</vt:lpstr>
      <vt:lpstr>Research Methodology 3. Literature Review</vt:lpstr>
      <vt:lpstr>Romi Satria Wahono</vt:lpstr>
      <vt:lpstr>Course Outline</vt:lpstr>
      <vt:lpstr>3. Literature Review</vt:lpstr>
      <vt:lpstr>3.1 Literatur Ilmiah</vt:lpstr>
      <vt:lpstr>Manfaat Mereview Literatur</vt:lpstr>
      <vt:lpstr>Jenis Literatur Ilmiah</vt:lpstr>
      <vt:lpstr>PowerPoint Presentation</vt:lpstr>
      <vt:lpstr>PowerPoint Presentation</vt:lpstr>
      <vt:lpstr>PowerPoint Presentation</vt:lpstr>
      <vt:lpstr>Organisasi Yang Mengindeks Journal</vt:lpstr>
      <vt:lpstr>Algoritma Perangkingan Journal</vt:lpstr>
      <vt:lpstr>Insentif Publikasi Internasional (ITB)</vt:lpstr>
      <vt:lpstr>Sumber Pencarian Literatur</vt:lpstr>
      <vt:lpstr>link.springer.com  sci-hub.io</vt:lpstr>
      <vt:lpstr>PowerPoint Presentation</vt:lpstr>
      <vt:lpstr>sciencedirect.com  sci-hub.io</vt:lpstr>
      <vt:lpstr>PowerPoint Presentation</vt:lpstr>
      <vt:lpstr>http://scholar.google.com</vt:lpstr>
      <vt:lpstr>3.2 Teknik Mengelola Paper</vt:lpstr>
      <vt:lpstr>Mengelola Paper Yang Direview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3.3 Teknik Mereview Paper</vt:lpstr>
      <vt:lpstr>Jenis Paper Ilmiah</vt:lpstr>
      <vt:lpstr>3.3.1 Technical Paper</vt:lpstr>
      <vt:lpstr>Kiat Mereview Technical Paper</vt:lpstr>
      <vt:lpstr>Masalah Penelitian</vt:lpstr>
      <vt:lpstr>Contoh Masalah Penelitian</vt:lpstr>
      <vt:lpstr>Contoh Masalah Penelitian</vt:lpstr>
      <vt:lpstr>Masalah Penelitian dan Landasannya</vt:lpstr>
      <vt:lpstr>Formulasi RP-RQ-RO</vt:lpstr>
      <vt:lpstr>Syarat Masalah Penelitian -1-</vt:lpstr>
      <vt:lpstr>Syarat Masalah Penelitian -2-</vt:lpstr>
      <vt:lpstr>Syarat Masalah Penelitian -3-</vt:lpstr>
      <vt:lpstr>Latihan Mereview Paper</vt:lpstr>
      <vt:lpstr>Latihan Mereview Paper</vt:lpstr>
      <vt:lpstr>Latihan Mereview Paper</vt:lpstr>
      <vt:lpstr>Latihan Mereview Paper</vt:lpstr>
      <vt:lpstr>Latihan Mereview Paper</vt:lpstr>
      <vt:lpstr>3.3.2 Survey Paper</vt:lpstr>
      <vt:lpstr>Kiat Mereview Paper Survey </vt:lpstr>
      <vt:lpstr>Contoh Survey Paper</vt:lpstr>
      <vt:lpstr>Contoh Survey Paper</vt:lpstr>
      <vt:lpstr>Contoh Survey Paper</vt:lpstr>
      <vt:lpstr>Latihan Mereview Paper Survey</vt:lpstr>
      <vt:lpstr>Latihan Mereview Paper Survey</vt:lpstr>
      <vt:lpstr>Latihan Mereview Paper Survey</vt:lpstr>
      <vt:lpstr>Latihan Mereview Paper Survey</vt:lpstr>
      <vt:lpstr>Latihan Mereview Paper Survey</vt:lpstr>
      <vt:lpstr>Reference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Metodologi Penelitian</dc:title>
  <dc:creator>Romi Satria Wahono</dc:creator>
  <cp:lastModifiedBy>Romi Satria Wahono</cp:lastModifiedBy>
  <cp:revision>7029</cp:revision>
  <cp:lastPrinted>2013-12-29T04:56:28Z</cp:lastPrinted>
  <dcterms:created xsi:type="dcterms:W3CDTF">1601-01-01T00:00:00Z</dcterms:created>
  <dcterms:modified xsi:type="dcterms:W3CDTF">2015-11-10T03:02:37Z</dcterms:modified>
</cp:coreProperties>
</file>